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1" roundtripDataSignature="AMtx7mgkIzAr6SFv6ZOeFCQH2cFmowtM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0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0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9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&#10;文本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0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0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5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2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2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3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43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4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4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4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44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4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44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4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7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7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7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4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8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8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48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4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75B5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"/>
          <p:cNvSpPr txBox="1"/>
          <p:nvPr>
            <p:ph type="ctrTitle"/>
          </p:nvPr>
        </p:nvSpPr>
        <p:spPr>
          <a:xfrm>
            <a:off x="685800" y="1122363"/>
            <a:ext cx="7772400" cy="37792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Font typeface="Microsoft Yahei"/>
              <a:buNone/>
            </a:pPr>
            <a:r>
              <a:rPr b="1" lang="en-US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羊的門</a:t>
            </a:r>
            <a:br>
              <a:rPr b="1" lang="en-US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r>
              <a:rPr b="1" lang="en-US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The Door of The Sheep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85" name="Google Shape;85;p8"/>
          <p:cNvSpPr txBox="1"/>
          <p:nvPr>
            <p:ph idx="1" type="subTitle"/>
          </p:nvPr>
        </p:nvSpPr>
        <p:spPr>
          <a:xfrm>
            <a:off x="983511" y="52022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1" lang="en-US">
                <a:solidFill>
                  <a:schemeClr val="lt1"/>
                </a:solidFill>
              </a:rPr>
              <a:t>Boise Chinese Christian Church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1" lang="en-US">
                <a:solidFill>
                  <a:schemeClr val="lt1"/>
                </a:solidFill>
              </a:rPr>
              <a:t>05/16/2021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idx="1" type="sub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F3864"/>
              </a:gs>
              <a:gs pos="74000">
                <a:srgbClr val="2F5496"/>
              </a:gs>
              <a:gs pos="83000">
                <a:srgbClr val="2F5496"/>
              </a:gs>
              <a:gs pos="100000">
                <a:srgbClr val="2F5496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【</a:t>
            </a:r>
            <a:r>
              <a:rPr b="1" lang="en-US" sz="3600" u="sng">
                <a:solidFill>
                  <a:schemeClr val="lt1"/>
                </a:solidFill>
              </a:rPr>
              <a:t>約翰福音 John 10:9</a:t>
            </a: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】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b="1" lang="en-US" sz="36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我就是門，凡從我進來的，必然得救，幷且出入</a:t>
            </a:r>
            <a:r>
              <a:rPr b="1" lang="en-US" sz="6000" u="sng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得草吃</a:t>
            </a:r>
            <a:r>
              <a:rPr b="1" lang="en-US" sz="36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。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>
                <a:solidFill>
                  <a:schemeClr val="lt1"/>
                </a:solidFill>
              </a:rPr>
              <a:t>I am the door. If anyone enters by Me, he will be saved, and will go in and out and </a:t>
            </a:r>
            <a:r>
              <a:rPr b="1" lang="en-US" sz="6000" u="sng">
                <a:solidFill>
                  <a:schemeClr val="lt1"/>
                </a:solidFill>
              </a:rPr>
              <a:t>find pasture</a:t>
            </a:r>
            <a:r>
              <a:rPr b="1" lang="en-US" sz="3600">
                <a:solidFill>
                  <a:schemeClr val="lt1"/>
                </a:solidFill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idx="1" type="sub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F3864"/>
              </a:gs>
              <a:gs pos="74000">
                <a:srgbClr val="2F5496"/>
              </a:gs>
              <a:gs pos="83000">
                <a:srgbClr val="2F5496"/>
              </a:gs>
              <a:gs pos="100000">
                <a:srgbClr val="2F5496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【</a:t>
            </a:r>
            <a:r>
              <a:rPr b="1" lang="en-US" sz="3600" u="sng">
                <a:solidFill>
                  <a:schemeClr val="lt1"/>
                </a:solidFill>
              </a:rPr>
              <a:t>約翰福音 John 6: 35</a:t>
            </a: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，</a:t>
            </a:r>
            <a:r>
              <a:rPr b="1" lang="en-US" sz="3600" u="sng">
                <a:solidFill>
                  <a:schemeClr val="lt1"/>
                </a:solidFill>
              </a:rPr>
              <a:t>47</a:t>
            </a: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，</a:t>
            </a:r>
            <a:r>
              <a:rPr b="1" lang="en-US" sz="3600" u="sng">
                <a:solidFill>
                  <a:schemeClr val="lt1"/>
                </a:solidFill>
              </a:rPr>
              <a:t>48</a:t>
            </a: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，</a:t>
            </a:r>
            <a:r>
              <a:rPr b="1" lang="en-US" sz="3600" u="sng">
                <a:solidFill>
                  <a:schemeClr val="lt1"/>
                </a:solidFill>
              </a:rPr>
              <a:t>63】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b="1" lang="en-US" sz="3600">
                <a:solidFill>
                  <a:srgbClr val="FFFF00"/>
                </a:solidFill>
              </a:rPr>
              <a:t>35 耶穌說：“我就是生命的糧，到我這裏來的，必定不餓；信我的，永遠不渴。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>
                <a:solidFill>
                  <a:schemeClr val="lt1"/>
                </a:solidFill>
              </a:rPr>
              <a:t>And Jesus said to them, “I am the bread of life. He who comes to Me shall never hunger, and he who believes in Me shall never thirst.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b="1" lang="en-US" sz="3600">
                <a:solidFill>
                  <a:srgbClr val="FFFF00"/>
                </a:solidFill>
              </a:rPr>
              <a:t>47 </a:t>
            </a:r>
            <a:r>
              <a:rPr b="1" lang="en-US" sz="36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我實實在在地告訴你們，信的人有永生。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>
                <a:solidFill>
                  <a:schemeClr val="lt1"/>
                </a:solidFill>
              </a:rPr>
              <a:t>Most assuredly, I say to you, he who believes in Me has everlasting life.</a:t>
            </a:r>
            <a:endParaRPr b="1" sz="3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idx="1" type="sub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F3864"/>
              </a:gs>
              <a:gs pos="74000">
                <a:srgbClr val="2F5496"/>
              </a:gs>
              <a:gs pos="83000">
                <a:srgbClr val="2F5496"/>
              </a:gs>
              <a:gs pos="100000">
                <a:srgbClr val="2F5496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【</a:t>
            </a:r>
            <a:r>
              <a:rPr b="1" lang="en-US" sz="3600" u="sng">
                <a:solidFill>
                  <a:schemeClr val="lt1"/>
                </a:solidFill>
              </a:rPr>
              <a:t>約翰福音 John 6: 35</a:t>
            </a: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，</a:t>
            </a:r>
            <a:r>
              <a:rPr b="1" lang="en-US" sz="3600" u="sng">
                <a:solidFill>
                  <a:schemeClr val="lt1"/>
                </a:solidFill>
              </a:rPr>
              <a:t>47</a:t>
            </a: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，</a:t>
            </a:r>
            <a:r>
              <a:rPr b="1" lang="en-US" sz="3600" u="sng">
                <a:solidFill>
                  <a:schemeClr val="lt1"/>
                </a:solidFill>
              </a:rPr>
              <a:t>48</a:t>
            </a: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，</a:t>
            </a:r>
            <a:r>
              <a:rPr b="1" lang="en-US" sz="3600" u="sng">
                <a:solidFill>
                  <a:schemeClr val="lt1"/>
                </a:solidFill>
              </a:rPr>
              <a:t>63】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b="1" lang="en-US" sz="3600">
                <a:solidFill>
                  <a:srgbClr val="FFFF00"/>
                </a:solidFill>
              </a:rPr>
              <a:t>48 </a:t>
            </a:r>
            <a:r>
              <a:rPr b="1" lang="en-US" sz="36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我就是生命的糧。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>
                <a:solidFill>
                  <a:schemeClr val="lt1"/>
                </a:solidFill>
              </a:rPr>
              <a:t>I am the bread of life.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b="1" lang="en-US" sz="3600">
                <a:solidFill>
                  <a:srgbClr val="FFFF00"/>
                </a:solidFill>
              </a:rPr>
              <a:t>63 </a:t>
            </a:r>
            <a:r>
              <a:rPr b="1" lang="en-US" sz="36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叫人活著的乃是靈，肉體是無益的。我對你們所說的話就是靈，就是生命。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>
                <a:solidFill>
                  <a:schemeClr val="lt1"/>
                </a:solidFill>
              </a:rPr>
              <a:t>It is the Spirit who gives life; the flesh profits nothing. The words that I speak to you are spirit, and they are life.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idx="1" type="sub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F3864"/>
              </a:gs>
              <a:gs pos="74000">
                <a:srgbClr val="2F5496"/>
              </a:gs>
              <a:gs pos="83000">
                <a:srgbClr val="2F5496"/>
              </a:gs>
              <a:gs pos="100000">
                <a:srgbClr val="2F5496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【</a:t>
            </a:r>
            <a:r>
              <a:rPr b="1" lang="en-US" sz="3600" u="sng">
                <a:solidFill>
                  <a:schemeClr val="lt1"/>
                </a:solidFill>
              </a:rPr>
              <a:t>約翰福音 John 10:9</a:t>
            </a: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】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b="1" lang="en-US" sz="36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我就是門，</a:t>
            </a:r>
            <a:r>
              <a:rPr b="1" lang="en-US" sz="6000" u="sng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凡</a:t>
            </a:r>
            <a:r>
              <a:rPr b="1" lang="en-US" sz="36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從我進來的，必然得救，幷且出入得草吃。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>
                <a:solidFill>
                  <a:schemeClr val="lt1"/>
                </a:solidFill>
              </a:rPr>
              <a:t>I am the door. If </a:t>
            </a:r>
            <a:r>
              <a:rPr b="1" lang="en-US" sz="6000" u="sng">
                <a:solidFill>
                  <a:schemeClr val="lt1"/>
                </a:solidFill>
              </a:rPr>
              <a:t>anyone</a:t>
            </a:r>
            <a:r>
              <a:rPr b="1" lang="en-US" sz="3600">
                <a:solidFill>
                  <a:schemeClr val="lt1"/>
                </a:solidFill>
              </a:rPr>
              <a:t> enters by Me, he will be saved, and will go in and out and find pasture.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>
            <p:ph idx="1" type="sub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F3864"/>
              </a:gs>
              <a:gs pos="74000">
                <a:srgbClr val="2F5496"/>
              </a:gs>
              <a:gs pos="83000">
                <a:srgbClr val="2F5496"/>
              </a:gs>
              <a:gs pos="100000">
                <a:srgbClr val="2F5496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【</a:t>
            </a:r>
            <a:r>
              <a:rPr b="1" lang="en-US" sz="3600" u="sng">
                <a:solidFill>
                  <a:schemeClr val="lt1"/>
                </a:solidFill>
              </a:rPr>
              <a:t>歌羅西書 Colossians </a:t>
            </a: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西</a:t>
            </a:r>
            <a:r>
              <a:rPr b="1" lang="en-US" sz="3600" u="sng">
                <a:solidFill>
                  <a:schemeClr val="lt1"/>
                </a:solidFill>
              </a:rPr>
              <a:t>3:11</a:t>
            </a: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】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b="1" lang="en-US" sz="36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在此幷不分希臘人、猶太人、受割禮的、未受割禮的、化外人、西古提人、爲奴的、自主的，惟有基督是包括一切，又住在各人之內。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>
                <a:solidFill>
                  <a:schemeClr val="lt1"/>
                </a:solidFill>
              </a:rPr>
              <a:t>where there is neither Greek nor Jew, circumcised nor uncircumcised, barbarian, Scythian, slave nor free, but Christ is all and in all.</a:t>
            </a:r>
            <a:endParaRPr b="1" sz="3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idx="1" type="sub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F3864"/>
              </a:gs>
              <a:gs pos="74000">
                <a:srgbClr val="2F5496"/>
              </a:gs>
              <a:gs pos="83000">
                <a:srgbClr val="2F5496"/>
              </a:gs>
              <a:gs pos="100000">
                <a:srgbClr val="2F5496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【</a:t>
            </a:r>
            <a:r>
              <a:rPr b="1" lang="en-US" sz="3600" u="sng">
                <a:solidFill>
                  <a:schemeClr val="lt1"/>
                </a:solidFill>
              </a:rPr>
              <a:t>路加福音 Luke 13:29</a:t>
            </a: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】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b="1" lang="en-US" sz="36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從東、從西、從南、從北將有人來，在　神的國裏坐席。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>
                <a:solidFill>
                  <a:schemeClr val="lt1"/>
                </a:solidFill>
              </a:rPr>
              <a:t>They will come from the east and the west, from the north and the south, and sit down in the kingdom of God.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>
            <p:ph idx="1" type="sub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F3864"/>
              </a:gs>
              <a:gs pos="74000">
                <a:srgbClr val="2F5496"/>
              </a:gs>
              <a:gs pos="83000">
                <a:srgbClr val="2F5496"/>
              </a:gs>
              <a:gs pos="100000">
                <a:srgbClr val="2F5496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【</a:t>
            </a:r>
            <a:r>
              <a:rPr b="1" lang="en-US" sz="3600" u="sng">
                <a:solidFill>
                  <a:schemeClr val="lt1"/>
                </a:solidFill>
              </a:rPr>
              <a:t>路加福音 Luke 14:16-20】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b="1" lang="en-US" sz="3600">
                <a:solidFill>
                  <a:srgbClr val="FFFF00"/>
                </a:solidFill>
              </a:rPr>
              <a:t>16 耶穌對他說：“有一人擺設大筵席，請了許多客。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>
                <a:solidFill>
                  <a:schemeClr val="lt1"/>
                </a:solidFill>
              </a:rPr>
              <a:t>Then He said to him, "A certain man gave a great supper and invited many,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b="1" lang="en-US" sz="3600">
                <a:solidFill>
                  <a:srgbClr val="FFFF00"/>
                </a:solidFill>
              </a:rPr>
              <a:t>17 到了坐席的時候，打發僕人去對所請的人說：‘請來吧！樣樣都齊備了。’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>
                <a:solidFill>
                  <a:schemeClr val="lt1"/>
                </a:solidFill>
              </a:rPr>
              <a:t>and sent his servant at supper time to say to those who were invited, "Come, for all things are now ready.'</a:t>
            </a:r>
            <a:endParaRPr b="1" sz="3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idx="1" type="sub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F3864"/>
              </a:gs>
              <a:gs pos="74000">
                <a:srgbClr val="2F5496"/>
              </a:gs>
              <a:gs pos="83000">
                <a:srgbClr val="2F5496"/>
              </a:gs>
              <a:gs pos="100000">
                <a:srgbClr val="2F5496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【</a:t>
            </a:r>
            <a:r>
              <a:rPr b="1" lang="en-US" sz="3600" u="sng">
                <a:solidFill>
                  <a:schemeClr val="lt1"/>
                </a:solidFill>
              </a:rPr>
              <a:t>路加福音 Luke 14:16-20】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b="1" lang="en-US" sz="3600">
                <a:solidFill>
                  <a:srgbClr val="FFFF00"/>
                </a:solidFill>
              </a:rPr>
              <a:t>18 衆人一口同音地推辭。頭一個說：‘我買了一塊地，必須去看看。請你准我辭了。’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</a:pPr>
            <a:r>
              <a:rPr b="1" lang="en-US" sz="3400">
                <a:solidFill>
                  <a:schemeClr val="lt1"/>
                </a:solidFill>
              </a:rPr>
              <a:t>But they all with one accord began to make excuses. The first said to him, "I have bought a piece of ground, and I must go and see it. I ask you to have me excused.'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b="1" lang="en-US" sz="3600">
                <a:solidFill>
                  <a:srgbClr val="FFFF00"/>
                </a:solidFill>
              </a:rPr>
              <a:t>19 又有一個說：‘我買了五對牛，要去試一試。請你准我辭了。’</a:t>
            </a:r>
            <a:r>
              <a:rPr b="1" lang="en-US" sz="3400">
                <a:solidFill>
                  <a:schemeClr val="lt1"/>
                </a:solidFill>
              </a:rPr>
              <a:t>And another said, "I have bought five yoke of oxen, and I am going to test them. I ask you to have me excused.'</a:t>
            </a:r>
            <a:endParaRPr b="1" sz="3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/>
          <p:nvPr>
            <p:ph idx="1" type="sub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F3864"/>
              </a:gs>
              <a:gs pos="74000">
                <a:srgbClr val="2F5496"/>
              </a:gs>
              <a:gs pos="83000">
                <a:srgbClr val="2F5496"/>
              </a:gs>
              <a:gs pos="100000">
                <a:srgbClr val="2F5496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【</a:t>
            </a:r>
            <a:r>
              <a:rPr b="1" lang="en-US" sz="3600" u="sng">
                <a:solidFill>
                  <a:schemeClr val="lt1"/>
                </a:solidFill>
              </a:rPr>
              <a:t>路加福音 Luke 14:16-20】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b="1" lang="en-US" sz="3600">
                <a:solidFill>
                  <a:srgbClr val="FFFF00"/>
                </a:solidFill>
              </a:rPr>
              <a:t>20 又有一個說：‘我才娶了妻，所以不能去。’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>
                <a:solidFill>
                  <a:schemeClr val="lt1"/>
                </a:solidFill>
              </a:rPr>
              <a:t>Still another said, "I have married a wife, and therefore I cannot come.'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idx="1" type="sub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F3864"/>
              </a:gs>
              <a:gs pos="74000">
                <a:srgbClr val="2F5496"/>
              </a:gs>
              <a:gs pos="83000">
                <a:srgbClr val="2F5496"/>
              </a:gs>
              <a:gs pos="100000">
                <a:srgbClr val="2F5496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【</a:t>
            </a:r>
            <a:r>
              <a:rPr b="1" lang="en-US" sz="3600" u="sng">
                <a:solidFill>
                  <a:schemeClr val="lt1"/>
                </a:solidFill>
              </a:rPr>
              <a:t>羅馬書 Romans 3:22-24】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b="1" lang="en-US" sz="3600">
                <a:solidFill>
                  <a:srgbClr val="FFFF00"/>
                </a:solidFill>
              </a:rPr>
              <a:t>22 </a:t>
            </a:r>
            <a:r>
              <a:rPr b="1" lang="en-US" sz="36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就是　神的義，因信耶穌基督加給一切相信的人，幷沒有分別。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>
                <a:solidFill>
                  <a:schemeClr val="lt1"/>
                </a:solidFill>
              </a:rPr>
              <a:t>even the righteousness of God, through faith in Jesus Christ, to all and on all who believe. For there is no difference;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b="1" lang="en-US" sz="3600">
                <a:solidFill>
                  <a:srgbClr val="FFFF00"/>
                </a:solidFill>
              </a:rPr>
              <a:t>23 </a:t>
            </a:r>
            <a:r>
              <a:rPr b="1" lang="en-US" sz="36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因爲世人都犯了罪，虧缺了　神的榮耀，</a:t>
            </a:r>
            <a:r>
              <a:rPr b="1" lang="en-US" sz="3600">
                <a:solidFill>
                  <a:schemeClr val="lt1"/>
                </a:solidFill>
              </a:rPr>
              <a:t>for all have sinned and fall short of the glory of God,</a:t>
            </a:r>
            <a:endParaRPr b="1" sz="3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"/>
          <p:cNvSpPr txBox="1"/>
          <p:nvPr>
            <p:ph idx="1" type="sub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F3864"/>
              </a:gs>
              <a:gs pos="74000">
                <a:srgbClr val="2F5496"/>
              </a:gs>
              <a:gs pos="83000">
                <a:srgbClr val="2F5496"/>
              </a:gs>
              <a:gs pos="100000">
                <a:srgbClr val="2F5496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【</a:t>
            </a:r>
            <a:r>
              <a:rPr b="1" lang="en-US" sz="3600" u="sng">
                <a:solidFill>
                  <a:schemeClr val="lt1"/>
                </a:solidFill>
              </a:rPr>
              <a:t>約翰福音 John 10:9</a:t>
            </a: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】</a:t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b="1" lang="en-US" sz="36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我就是門，凡從我進來的，必然得救，幷且出入得草吃。</a:t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>
                <a:solidFill>
                  <a:schemeClr val="lt1"/>
                </a:solidFill>
              </a:rPr>
              <a:t>I am the door. If anyone enters by Me, he will be saved, and will go in and out and find pasture.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idx="1" type="sub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F3864"/>
              </a:gs>
              <a:gs pos="74000">
                <a:srgbClr val="2F5496"/>
              </a:gs>
              <a:gs pos="83000">
                <a:srgbClr val="2F5496"/>
              </a:gs>
              <a:gs pos="100000">
                <a:srgbClr val="2F5496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【</a:t>
            </a:r>
            <a:r>
              <a:rPr b="1" lang="en-US" sz="3600" u="sng">
                <a:solidFill>
                  <a:schemeClr val="lt1"/>
                </a:solidFill>
              </a:rPr>
              <a:t>羅馬書 Romans 3:22-24】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b="1" lang="en-US" sz="3600">
                <a:solidFill>
                  <a:srgbClr val="FFFF00"/>
                </a:solidFill>
              </a:rPr>
              <a:t>24 </a:t>
            </a:r>
            <a:r>
              <a:rPr b="1" lang="en-US" sz="36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如今却蒙　神的恩典，因基督耶穌的救贖，就</a:t>
            </a:r>
            <a:r>
              <a:rPr b="1" lang="en-US" sz="6000" u="sng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白白</a:t>
            </a:r>
            <a:r>
              <a:rPr b="1" lang="en-US" sz="36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地稱義。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>
                <a:solidFill>
                  <a:schemeClr val="lt1"/>
                </a:solidFill>
              </a:rPr>
              <a:t>being justified </a:t>
            </a:r>
            <a:r>
              <a:rPr b="1" lang="en-US" sz="6000" u="sng">
                <a:solidFill>
                  <a:schemeClr val="lt1"/>
                </a:solidFill>
              </a:rPr>
              <a:t>freely</a:t>
            </a:r>
            <a:r>
              <a:rPr b="1" lang="en-US" sz="3600">
                <a:solidFill>
                  <a:schemeClr val="lt1"/>
                </a:solidFill>
              </a:rPr>
              <a:t> by His grace through the redemption that is in Christ Jesus,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>
            <p:ph idx="1" type="sub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F3864"/>
              </a:gs>
              <a:gs pos="74000">
                <a:srgbClr val="2F5496"/>
              </a:gs>
              <a:gs pos="83000">
                <a:srgbClr val="2F5496"/>
              </a:gs>
              <a:gs pos="100000">
                <a:srgbClr val="2F5496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【</a:t>
            </a:r>
            <a:r>
              <a:rPr b="1" lang="en-US" sz="3600" u="sng">
                <a:solidFill>
                  <a:schemeClr val="lt1"/>
                </a:solidFill>
              </a:rPr>
              <a:t>啓示錄 Revelation 22:16-17】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b="1" lang="en-US" sz="3600">
                <a:solidFill>
                  <a:srgbClr val="FFFF00"/>
                </a:solidFill>
              </a:rPr>
              <a:t>16 “我耶穌差遣我的使者爲衆教會將這些事向你們證明。我是大衛的根，又是他的後裔。我是明亮的晨星。”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>
                <a:solidFill>
                  <a:schemeClr val="lt1"/>
                </a:solidFill>
              </a:rPr>
              <a:t>“I, Jesus, have sent My angel to testify to you these things in the churches. I am the Root and the Offspring of David, the Bright and Morning Star.”</a:t>
            </a:r>
            <a:endParaRPr b="1" sz="3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/>
          <p:nvPr>
            <p:ph idx="1" type="sub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F3864"/>
              </a:gs>
              <a:gs pos="74000">
                <a:srgbClr val="2F5496"/>
              </a:gs>
              <a:gs pos="83000">
                <a:srgbClr val="2F5496"/>
              </a:gs>
              <a:gs pos="100000">
                <a:srgbClr val="2F5496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【</a:t>
            </a:r>
            <a:r>
              <a:rPr b="1" lang="en-US" sz="3600" u="sng">
                <a:solidFill>
                  <a:schemeClr val="lt1"/>
                </a:solidFill>
              </a:rPr>
              <a:t>啓示錄 Revelation 22:16-17】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b="1" lang="en-US" sz="3600">
                <a:solidFill>
                  <a:srgbClr val="FFFF00"/>
                </a:solidFill>
              </a:rPr>
              <a:t>17 聖靈和新婦都說：“來！”聽見的人也該說：“來！”口渴的人也當來；願意的，都可以</a:t>
            </a:r>
            <a:r>
              <a:rPr b="1" lang="en-US" sz="6000" u="sng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白白</a:t>
            </a:r>
            <a:r>
              <a:rPr b="1" lang="en-US" sz="36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取生命的水喝。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>
                <a:solidFill>
                  <a:schemeClr val="lt1"/>
                </a:solidFill>
              </a:rPr>
              <a:t>And the Spirit and the bride say, “Come!” And let him who hears say, “Come!” And let him who thirsts come. Whoever desires, let him take the water of life </a:t>
            </a:r>
            <a:r>
              <a:rPr b="1" lang="en-US" sz="6000" u="sng">
                <a:solidFill>
                  <a:schemeClr val="lt1"/>
                </a:solidFill>
              </a:rPr>
              <a:t>freely</a:t>
            </a:r>
            <a:r>
              <a:rPr b="1" lang="en-US" sz="3600">
                <a:solidFill>
                  <a:schemeClr val="lt1"/>
                </a:solidFill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idx="1" type="sub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F3864"/>
              </a:gs>
              <a:gs pos="74000">
                <a:srgbClr val="2F5496"/>
              </a:gs>
              <a:gs pos="83000">
                <a:srgbClr val="2F5496"/>
              </a:gs>
              <a:gs pos="100000">
                <a:srgbClr val="2F5496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【</a:t>
            </a:r>
            <a:r>
              <a:rPr b="1" lang="en-US" sz="3600" u="sng">
                <a:solidFill>
                  <a:schemeClr val="lt1"/>
                </a:solidFill>
              </a:rPr>
              <a:t>希伯來書 Hebrews 10:19-25】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b="1" lang="en-US" sz="3600">
                <a:solidFill>
                  <a:srgbClr val="FFFF00"/>
                </a:solidFill>
              </a:rPr>
              <a:t>19 </a:t>
            </a:r>
            <a:r>
              <a:rPr b="1" lang="en-US" sz="36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弟兄們，我們既因耶穌的血得以坦然進入至聖所，</a:t>
            </a:r>
            <a:endParaRPr b="1" sz="36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>
                <a:solidFill>
                  <a:schemeClr val="lt1"/>
                </a:solidFill>
              </a:rPr>
              <a:t>Therefore, brethren, having boldness to enter the Holiest by the blood of Jesus,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b="1" lang="en-US" sz="3600">
                <a:solidFill>
                  <a:srgbClr val="FFFF00"/>
                </a:solidFill>
              </a:rPr>
              <a:t>20 </a:t>
            </a:r>
            <a:r>
              <a:rPr b="1" lang="en-US" sz="36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是藉著祂給我們開了一條又新、又活的路從幔子經過，這幔子就是祂的身體。</a:t>
            </a:r>
            <a:endParaRPr b="1" sz="36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>
                <a:solidFill>
                  <a:schemeClr val="lt1"/>
                </a:solidFill>
              </a:rPr>
              <a:t>by a new and living way which He consecrated for us, through the veil, that is, His flesh,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>
            <p:ph idx="1" type="sub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F3864"/>
              </a:gs>
              <a:gs pos="74000">
                <a:srgbClr val="2F5496"/>
              </a:gs>
              <a:gs pos="83000">
                <a:srgbClr val="2F5496"/>
              </a:gs>
              <a:gs pos="100000">
                <a:srgbClr val="2F5496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【</a:t>
            </a:r>
            <a:r>
              <a:rPr b="1" lang="en-US" sz="3600" u="sng">
                <a:solidFill>
                  <a:schemeClr val="lt1"/>
                </a:solidFill>
              </a:rPr>
              <a:t>希伯來書 Hebrews 10:19-25】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b="1" lang="en-US" sz="3600">
                <a:solidFill>
                  <a:srgbClr val="FFFF00"/>
                </a:solidFill>
              </a:rPr>
              <a:t>21 </a:t>
            </a:r>
            <a:r>
              <a:rPr b="1" lang="en-US" sz="36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又有一位大祭司治理　神的家。</a:t>
            </a:r>
            <a:endParaRPr b="1" sz="36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>
                <a:solidFill>
                  <a:schemeClr val="lt1"/>
                </a:solidFill>
              </a:rPr>
              <a:t>and having a High Priest over the house of God,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b="1" lang="en-US" sz="3600">
                <a:solidFill>
                  <a:srgbClr val="FFFF00"/>
                </a:solidFill>
              </a:rPr>
              <a:t>22 </a:t>
            </a:r>
            <a:r>
              <a:rPr b="1" lang="en-US" sz="36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幷我們心中天良的虧欠已經灑去，身體用清水洗淨了，就當存著誠心和充足的信心來到　神面前，</a:t>
            </a:r>
            <a:endParaRPr b="1" sz="36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>
                <a:solidFill>
                  <a:schemeClr val="lt1"/>
                </a:solidFill>
              </a:rPr>
              <a:t>let us draw near with a true heart in full assurance of faith, having our hearts sprinkled from an evil conscience and our bodies washed with pure water.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idx="1" type="sub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F3864"/>
              </a:gs>
              <a:gs pos="74000">
                <a:srgbClr val="2F5496"/>
              </a:gs>
              <a:gs pos="83000">
                <a:srgbClr val="2F5496"/>
              </a:gs>
              <a:gs pos="100000">
                <a:srgbClr val="2F5496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【</a:t>
            </a:r>
            <a:r>
              <a:rPr b="1" lang="en-US" sz="3600" u="sng">
                <a:solidFill>
                  <a:schemeClr val="lt1"/>
                </a:solidFill>
              </a:rPr>
              <a:t>希伯來書 Hebrews 10:19-25】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b="1" lang="en-US" sz="3600">
                <a:solidFill>
                  <a:srgbClr val="FFFF00"/>
                </a:solidFill>
              </a:rPr>
              <a:t>23 </a:t>
            </a:r>
            <a:r>
              <a:rPr b="1" lang="en-US" sz="36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也要堅守我們所承認的指望，不至搖動，因爲那應許我們的是信實的。</a:t>
            </a:r>
            <a:endParaRPr b="1" sz="36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>
                <a:solidFill>
                  <a:schemeClr val="lt1"/>
                </a:solidFill>
              </a:rPr>
              <a:t>Let us hold fast the confession of our hope without wavering, for He who promised is faithful.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b="1" lang="en-US" sz="3600">
                <a:solidFill>
                  <a:srgbClr val="FFFF00"/>
                </a:solidFill>
              </a:rPr>
              <a:t>24 </a:t>
            </a:r>
            <a:r>
              <a:rPr b="1" lang="en-US" sz="36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又要彼此相顧，激發愛心，勉勵行善。</a:t>
            </a:r>
            <a:endParaRPr b="1" sz="36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>
                <a:solidFill>
                  <a:schemeClr val="lt1"/>
                </a:solidFill>
              </a:rPr>
              <a:t>And let us consider one another in order to stir up love and good works,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/>
          <p:nvPr>
            <p:ph idx="1" type="sub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F3864"/>
              </a:gs>
              <a:gs pos="74000">
                <a:srgbClr val="2F5496"/>
              </a:gs>
              <a:gs pos="83000">
                <a:srgbClr val="2F5496"/>
              </a:gs>
              <a:gs pos="100000">
                <a:srgbClr val="2F5496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【</a:t>
            </a:r>
            <a:r>
              <a:rPr b="1" lang="en-US" sz="3600" u="sng">
                <a:solidFill>
                  <a:schemeClr val="lt1"/>
                </a:solidFill>
              </a:rPr>
              <a:t>希伯來書 Hebrews 10:19-25】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b="1" lang="en-US" sz="3600">
                <a:solidFill>
                  <a:srgbClr val="FFFF00"/>
                </a:solidFill>
              </a:rPr>
              <a:t>25 你們不可停止聚會，好像那些停止慣了的人，倒要彼此勸勉。既知道（原文作“看見”）那日子臨近，就更當如此。</a:t>
            </a:r>
            <a:endParaRPr b="1" sz="36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>
                <a:solidFill>
                  <a:schemeClr val="lt1"/>
                </a:solidFill>
              </a:rPr>
              <a:t>not forsaking the assembling of ourselves together, as is the manner of some, but exhorting one another, and so much the more as you see the Day approaching.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 txBox="1"/>
          <p:nvPr>
            <p:ph idx="1" type="sub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b="1" sz="3600">
              <a:solidFill>
                <a:schemeClr val="lt1"/>
              </a:solidFill>
            </a:endParaRPr>
          </a:p>
        </p:txBody>
      </p:sp>
      <p:pic>
        <p:nvPicPr>
          <p:cNvPr id="96" name="Google Shape;9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"/>
          <p:cNvSpPr txBox="1"/>
          <p:nvPr>
            <p:ph idx="1" type="sub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F3864"/>
              </a:gs>
              <a:gs pos="74000">
                <a:srgbClr val="2F5496"/>
              </a:gs>
              <a:gs pos="83000">
                <a:srgbClr val="2F5496"/>
              </a:gs>
              <a:gs pos="100000">
                <a:srgbClr val="2F5496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【</a:t>
            </a:r>
            <a:r>
              <a:rPr b="1" lang="en-US" sz="3600" u="sng">
                <a:solidFill>
                  <a:schemeClr val="lt1"/>
                </a:solidFill>
              </a:rPr>
              <a:t>創世記 Genesis 3:23-24】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200"/>
              <a:buNone/>
            </a:pPr>
            <a:r>
              <a:rPr b="1" lang="en-US" sz="3200">
                <a:solidFill>
                  <a:srgbClr val="FFFF00"/>
                </a:solidFill>
              </a:rPr>
              <a:t>23 </a:t>
            </a:r>
            <a:r>
              <a:rPr b="1" lang="en-US" sz="32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耶和華　神便打發他出伊甸園去，耕種他所自出之土。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1" lang="en-US" sz="3200">
                <a:solidFill>
                  <a:schemeClr val="lt1"/>
                </a:solidFill>
              </a:rPr>
              <a:t>therefore the Lord God sent him out of the garden of Eden to till the ground from which he was taken.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200"/>
              <a:buNone/>
            </a:pPr>
            <a:r>
              <a:rPr b="1" lang="en-US" sz="3200">
                <a:solidFill>
                  <a:srgbClr val="FFFF00"/>
                </a:solidFill>
              </a:rPr>
              <a:t>24 于是把他趕出去了。又在伊甸園的東邊安設基路伯，和四面轉動發火焰的劍，要把守生命樹的道路。 </a:t>
            </a:r>
            <a:r>
              <a:rPr b="1" lang="en-US" sz="3200">
                <a:solidFill>
                  <a:schemeClr val="lt1"/>
                </a:solidFill>
              </a:rPr>
              <a:t>So He drove out the man; and He placed cherubim at the east of the garden of Eden, and a flaming sword which turned every way, to guard the way to the tree of life.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 txBox="1"/>
          <p:nvPr>
            <p:ph idx="1" type="sub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F3864"/>
              </a:gs>
              <a:gs pos="74000">
                <a:srgbClr val="2F5496"/>
              </a:gs>
              <a:gs pos="83000">
                <a:srgbClr val="2F5496"/>
              </a:gs>
              <a:gs pos="100000">
                <a:srgbClr val="2F5496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【</a:t>
            </a:r>
            <a:r>
              <a:rPr b="1" lang="en-US" sz="3600" u="sng">
                <a:solidFill>
                  <a:schemeClr val="lt1"/>
                </a:solidFill>
              </a:rPr>
              <a:t>約翰福音 John 10:9</a:t>
            </a: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】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b="1" lang="en-US" sz="3600">
                <a:solidFill>
                  <a:srgbClr val="FFFF00"/>
                </a:solidFill>
              </a:rPr>
              <a:t>我就是門，凡從我進來的，必然 </a:t>
            </a:r>
            <a:r>
              <a:rPr b="1" lang="en-US" sz="5400" u="sng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得救</a:t>
            </a:r>
            <a:r>
              <a:rPr b="1" lang="en-US" sz="36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，幷且出入得草吃。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>
                <a:solidFill>
                  <a:schemeClr val="lt1"/>
                </a:solidFill>
              </a:rPr>
              <a:t>I am the door. If anyone enters by Me, he will </a:t>
            </a:r>
            <a:r>
              <a:rPr b="1" lang="en-US" sz="6000" u="sng">
                <a:solidFill>
                  <a:schemeClr val="lt1"/>
                </a:solidFill>
              </a:rPr>
              <a:t>be saved</a:t>
            </a:r>
            <a:r>
              <a:rPr b="1" lang="en-US" sz="3600">
                <a:solidFill>
                  <a:schemeClr val="lt1"/>
                </a:solidFill>
              </a:rPr>
              <a:t>, and will go in and out and find pasture.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 txBox="1"/>
          <p:nvPr>
            <p:ph idx="1" type="sub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F3864"/>
              </a:gs>
              <a:gs pos="74000">
                <a:srgbClr val="2F5496"/>
              </a:gs>
              <a:gs pos="83000">
                <a:srgbClr val="2F5496"/>
              </a:gs>
              <a:gs pos="100000">
                <a:srgbClr val="2F5496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【</a:t>
            </a:r>
            <a:r>
              <a:rPr b="1" lang="en-US" sz="3600" u="sng">
                <a:solidFill>
                  <a:schemeClr val="lt1"/>
                </a:solidFill>
              </a:rPr>
              <a:t>路加福音 Luke 4:18】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b="1" lang="en-US" sz="3600">
                <a:solidFill>
                  <a:srgbClr val="FFFF00"/>
                </a:solidFill>
              </a:rPr>
              <a:t>“</a:t>
            </a:r>
            <a:r>
              <a:rPr b="1" lang="en-US" sz="36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主的靈在我身上，因爲祂用膏膏我，叫我傳福音給貧窮的人；差遣我報告：被擄的得釋放，瞎眼的得看見，叫那受壓制的得自由，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>
                <a:solidFill>
                  <a:schemeClr val="lt1"/>
                </a:solidFill>
              </a:rPr>
              <a:t>“The Spirit of the Lord is upon Me, Because He has anointed Me To preach the gospel to the poor; He has sent Me to heal the brokenhearted, To proclaim liberty to the captives And recovery of sight to the blind, To set at liberty those who are oppressed;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/>
          <p:nvPr>
            <p:ph idx="1" type="sub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F3864"/>
              </a:gs>
              <a:gs pos="74000">
                <a:srgbClr val="2F5496"/>
              </a:gs>
              <a:gs pos="83000">
                <a:srgbClr val="2F5496"/>
              </a:gs>
              <a:gs pos="100000">
                <a:srgbClr val="2F5496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【</a:t>
            </a:r>
            <a:r>
              <a:rPr b="1" lang="en-US" sz="3600" u="sng">
                <a:solidFill>
                  <a:schemeClr val="lt1"/>
                </a:solidFill>
              </a:rPr>
              <a:t>約翰福音 John 10:9</a:t>
            </a: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】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b="1" lang="en-US" sz="36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我就是門，凡從我進來的，必然得救，幷且</a:t>
            </a:r>
            <a:r>
              <a:rPr b="1" lang="en-US" sz="6000" u="sng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出入</a:t>
            </a:r>
            <a:r>
              <a:rPr b="1" lang="en-US" sz="36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得草吃。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>
                <a:solidFill>
                  <a:schemeClr val="lt1"/>
                </a:solidFill>
              </a:rPr>
              <a:t>I am the door. If anyone enters by Me, he will be saved, and will </a:t>
            </a:r>
            <a:r>
              <a:rPr b="1" lang="en-US" sz="6000" u="sng">
                <a:solidFill>
                  <a:schemeClr val="lt1"/>
                </a:solidFill>
              </a:rPr>
              <a:t>go in and out </a:t>
            </a:r>
            <a:r>
              <a:rPr b="1" lang="en-US" sz="3600">
                <a:solidFill>
                  <a:schemeClr val="lt1"/>
                </a:solidFill>
              </a:rPr>
              <a:t>and find pasture.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idx="1" type="sub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F3864"/>
              </a:gs>
              <a:gs pos="74000">
                <a:srgbClr val="2F5496"/>
              </a:gs>
              <a:gs pos="83000">
                <a:srgbClr val="2F5496"/>
              </a:gs>
              <a:gs pos="100000">
                <a:srgbClr val="2F5496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【</a:t>
            </a:r>
            <a:r>
              <a:rPr b="1" lang="en-US" sz="3600" u="sng">
                <a:solidFill>
                  <a:schemeClr val="lt1"/>
                </a:solidFill>
              </a:rPr>
              <a:t>約翰福音 John 8:32</a:t>
            </a: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】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b="1" lang="en-US" sz="3600">
                <a:solidFill>
                  <a:srgbClr val="FFFF00"/>
                </a:solidFill>
              </a:rPr>
              <a:t>你們必曉得真理，真理必叫你們得以自由。”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>
                <a:solidFill>
                  <a:schemeClr val="lt1"/>
                </a:solidFill>
              </a:rPr>
              <a:t>And you shall know the truth, and the truth shall make you free.”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>
            <p:ph idx="1" type="sub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F3864"/>
              </a:gs>
              <a:gs pos="74000">
                <a:srgbClr val="2F5496"/>
              </a:gs>
              <a:gs pos="83000">
                <a:srgbClr val="2F5496"/>
              </a:gs>
              <a:gs pos="100000">
                <a:srgbClr val="2F5496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 u="sng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【</a:t>
            </a:r>
            <a:r>
              <a:rPr b="1" lang="en-US" sz="3600" u="sng">
                <a:solidFill>
                  <a:schemeClr val="lt1"/>
                </a:solidFill>
              </a:rPr>
              <a:t>約翰福音 John 4:13-14】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b="1" lang="en-US" sz="3600">
                <a:solidFill>
                  <a:srgbClr val="FFFF00"/>
                </a:solidFill>
              </a:rPr>
              <a:t>13 耶穌回答說：“凡喝這水的，還要再渴；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>
                <a:solidFill>
                  <a:schemeClr val="lt1"/>
                </a:solidFill>
              </a:rPr>
              <a:t>Jesus answered and said to her, “Whoever drinks of this water will thirst again,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b="1" lang="en-US" sz="3600">
                <a:solidFill>
                  <a:srgbClr val="FFFF00"/>
                </a:solidFill>
              </a:rPr>
              <a:t>14 人若喝我所賜的水，就永遠不渴。我所賜的水要在他裏頭成爲泉源，直涌到永生。”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600">
                <a:solidFill>
                  <a:schemeClr val="lt1"/>
                </a:solidFill>
              </a:rPr>
              <a:t>but whoever drinks of the water that I shall give him will never thirst. But the water that I shall give him will become in him a fountain of water springing up into everlasting life.”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2018-02-16T18:09:56Z</dcterms:created>
  <dc:creator>Barnabas Feng</dc:creator>
</cp:coreProperties>
</file>