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38" roundtripDataSignature="AMtx7mg3lml/wk37m0NFswKt8XeBddXvf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slide" Target="slides/slide33.xml"/><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16" Type="http://schemas.openxmlformats.org/officeDocument/2006/relationships/slide" Target="slides/slide12.xml"/><Relationship Id="rId38" Type="http://customschemas.google.com/relationships/presentationmetadata" Target="metadata"/><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3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p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4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4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1" name="Shape 11"/>
        <p:cNvGrpSpPr/>
        <p:nvPr/>
      </p:nvGrpSpPr>
      <p:grpSpPr>
        <a:xfrm>
          <a:off x="0" y="0"/>
          <a:ext cx="0" cy="0"/>
          <a:chOff x="0" y="0"/>
          <a:chExt cx="0" cy="0"/>
        </a:xfrm>
      </p:grpSpPr>
      <p:sp>
        <p:nvSpPr>
          <p:cNvPr id="12" name="Google Shape;12;p48"/>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48"/>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4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4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4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68" name="Shape 68"/>
        <p:cNvGrpSpPr/>
        <p:nvPr/>
      </p:nvGrpSpPr>
      <p:grpSpPr>
        <a:xfrm>
          <a:off x="0" y="0"/>
          <a:ext cx="0" cy="0"/>
          <a:chOff x="0" y="0"/>
          <a:chExt cx="0" cy="0"/>
        </a:xfrm>
      </p:grpSpPr>
      <p:sp>
        <p:nvSpPr>
          <p:cNvPr id="69" name="Google Shape;69;p57"/>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57"/>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5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5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5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 文本" type="vertTitleAndTx">
  <p:cSld name="VERTICAL_TITLE_AND_VERTICAL_TEXT">
    <p:spTree>
      <p:nvGrpSpPr>
        <p:cNvPr id="74" name="Shape 74"/>
        <p:cNvGrpSpPr/>
        <p:nvPr/>
      </p:nvGrpSpPr>
      <p:grpSpPr>
        <a:xfrm>
          <a:off x="0" y="0"/>
          <a:ext cx="0" cy="0"/>
          <a:chOff x="0" y="0"/>
          <a:chExt cx="0" cy="0"/>
        </a:xfrm>
      </p:grpSpPr>
      <p:sp>
        <p:nvSpPr>
          <p:cNvPr id="75" name="Google Shape;75;p58"/>
          <p:cNvSpPr txBox="1"/>
          <p:nvPr>
            <p:ph type="title"/>
          </p:nvPr>
        </p:nvSpPr>
        <p:spPr>
          <a:xfrm rot="5400000">
            <a:off x="4623593" y="2285206"/>
            <a:ext cx="5811838"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58"/>
          <p:cNvSpPr txBox="1"/>
          <p:nvPr>
            <p:ph idx="1" type="body"/>
          </p:nvPr>
        </p:nvSpPr>
        <p:spPr>
          <a:xfrm rot="5400000">
            <a:off x="623093" y="370681"/>
            <a:ext cx="5811838"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5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5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5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17" name="Shape 17"/>
        <p:cNvGrpSpPr/>
        <p:nvPr/>
      </p:nvGrpSpPr>
      <p:grpSpPr>
        <a:xfrm>
          <a:off x="0" y="0"/>
          <a:ext cx="0" cy="0"/>
          <a:chOff x="0" y="0"/>
          <a:chExt cx="0" cy="0"/>
        </a:xfrm>
      </p:grpSpPr>
      <p:sp>
        <p:nvSpPr>
          <p:cNvPr id="18" name="Google Shape;18;p49"/>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9"/>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23" name="Shape 23"/>
        <p:cNvGrpSpPr/>
        <p:nvPr/>
      </p:nvGrpSpPr>
      <p:grpSpPr>
        <a:xfrm>
          <a:off x="0" y="0"/>
          <a:ext cx="0" cy="0"/>
          <a:chOff x="0" y="0"/>
          <a:chExt cx="0" cy="0"/>
        </a:xfrm>
      </p:grpSpPr>
      <p:sp>
        <p:nvSpPr>
          <p:cNvPr id="24" name="Google Shape;24;p50"/>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0"/>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29" name="Shape 29"/>
        <p:cNvGrpSpPr/>
        <p:nvPr/>
      </p:nvGrpSpPr>
      <p:grpSpPr>
        <a:xfrm>
          <a:off x="0" y="0"/>
          <a:ext cx="0" cy="0"/>
          <a:chOff x="0" y="0"/>
          <a:chExt cx="0" cy="0"/>
        </a:xfrm>
      </p:grpSpPr>
      <p:sp>
        <p:nvSpPr>
          <p:cNvPr id="30" name="Google Shape;30;p51"/>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1"/>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51"/>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36" name="Shape 36"/>
        <p:cNvGrpSpPr/>
        <p:nvPr/>
      </p:nvGrpSpPr>
      <p:grpSpPr>
        <a:xfrm>
          <a:off x="0" y="0"/>
          <a:ext cx="0" cy="0"/>
          <a:chOff x="0" y="0"/>
          <a:chExt cx="0" cy="0"/>
        </a:xfrm>
      </p:grpSpPr>
      <p:sp>
        <p:nvSpPr>
          <p:cNvPr id="37" name="Google Shape;37;p52"/>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52"/>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52"/>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52"/>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52"/>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5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5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5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45" name="Shape 45"/>
        <p:cNvGrpSpPr/>
        <p:nvPr/>
      </p:nvGrpSpPr>
      <p:grpSpPr>
        <a:xfrm>
          <a:off x="0" y="0"/>
          <a:ext cx="0" cy="0"/>
          <a:chOff x="0" y="0"/>
          <a:chExt cx="0" cy="0"/>
        </a:xfrm>
      </p:grpSpPr>
      <p:sp>
        <p:nvSpPr>
          <p:cNvPr id="46" name="Google Shape;46;p53"/>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5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5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5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50" name="Shape 50"/>
        <p:cNvGrpSpPr/>
        <p:nvPr/>
      </p:nvGrpSpPr>
      <p:grpSpPr>
        <a:xfrm>
          <a:off x="0" y="0"/>
          <a:ext cx="0" cy="0"/>
          <a:chOff x="0" y="0"/>
          <a:chExt cx="0" cy="0"/>
        </a:xfrm>
      </p:grpSpPr>
      <p:sp>
        <p:nvSpPr>
          <p:cNvPr id="51" name="Google Shape;51;p5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5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5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54" name="Shape 54"/>
        <p:cNvGrpSpPr/>
        <p:nvPr/>
      </p:nvGrpSpPr>
      <p:grpSpPr>
        <a:xfrm>
          <a:off x="0" y="0"/>
          <a:ext cx="0" cy="0"/>
          <a:chOff x="0" y="0"/>
          <a:chExt cx="0" cy="0"/>
        </a:xfrm>
      </p:grpSpPr>
      <p:sp>
        <p:nvSpPr>
          <p:cNvPr id="55" name="Google Shape;55;p55"/>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55"/>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55"/>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5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5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5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61" name="Shape 61"/>
        <p:cNvGrpSpPr/>
        <p:nvPr/>
      </p:nvGrpSpPr>
      <p:grpSpPr>
        <a:xfrm>
          <a:off x="0" y="0"/>
          <a:ext cx="0" cy="0"/>
          <a:chOff x="0" y="0"/>
          <a:chExt cx="0" cy="0"/>
        </a:xfrm>
      </p:grpSpPr>
      <p:sp>
        <p:nvSpPr>
          <p:cNvPr id="62" name="Google Shape;62;p56"/>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56"/>
          <p:cNvSpPr/>
          <p:nvPr>
            <p:ph idx="2" type="pic"/>
          </p:nvPr>
        </p:nvSpPr>
        <p:spPr>
          <a:xfrm>
            <a:off x="3887391" y="987426"/>
            <a:ext cx="4629150" cy="4873625"/>
          </a:xfrm>
          <a:prstGeom prst="rect">
            <a:avLst/>
          </a:prstGeom>
          <a:noFill/>
          <a:ln>
            <a:noFill/>
          </a:ln>
        </p:spPr>
      </p:sp>
      <p:sp>
        <p:nvSpPr>
          <p:cNvPr id="64" name="Google Shape;64;p56"/>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5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5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5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 name="Shape 5"/>
        <p:cNvGrpSpPr/>
        <p:nvPr/>
      </p:nvGrpSpPr>
      <p:grpSpPr>
        <a:xfrm>
          <a:off x="0" y="0"/>
          <a:ext cx="0" cy="0"/>
          <a:chOff x="0" y="0"/>
          <a:chExt cx="0" cy="0"/>
        </a:xfrm>
      </p:grpSpPr>
      <p:sp>
        <p:nvSpPr>
          <p:cNvPr id="6" name="Google Shape;6;p47"/>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47"/>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4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4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4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E75B5"/>
        </a:solidFill>
      </p:bgPr>
    </p:bg>
    <p:spTree>
      <p:nvGrpSpPr>
        <p:cNvPr id="83" name="Shape 83"/>
        <p:cNvGrpSpPr/>
        <p:nvPr/>
      </p:nvGrpSpPr>
      <p:grpSpPr>
        <a:xfrm>
          <a:off x="0" y="0"/>
          <a:ext cx="0" cy="0"/>
          <a:chOff x="0" y="0"/>
          <a:chExt cx="0" cy="0"/>
        </a:xfrm>
      </p:grpSpPr>
      <p:sp>
        <p:nvSpPr>
          <p:cNvPr id="84" name="Google Shape;84;p9"/>
          <p:cNvSpPr txBox="1"/>
          <p:nvPr>
            <p:ph type="ctrTitle"/>
          </p:nvPr>
        </p:nvSpPr>
        <p:spPr>
          <a:xfrm>
            <a:off x="133004" y="681644"/>
            <a:ext cx="8894617" cy="357447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FFFF00"/>
              </a:buClr>
              <a:buSzPts val="6000"/>
              <a:buFont typeface="Microsoft Yahei"/>
              <a:buNone/>
            </a:pPr>
            <a:r>
              <a:rPr b="1" lang="en-US">
                <a:solidFill>
                  <a:srgbClr val="FFFF00"/>
                </a:solidFill>
                <a:latin typeface="Microsoft Yahei"/>
                <a:ea typeface="Microsoft Yahei"/>
                <a:cs typeface="Microsoft Yahei"/>
                <a:sym typeface="Microsoft Yahei"/>
              </a:rPr>
              <a:t>道路、真理、生命（一）</a:t>
            </a:r>
            <a:br>
              <a:rPr b="1" lang="en-US">
                <a:solidFill>
                  <a:srgbClr val="FFFF00"/>
                </a:solidFill>
                <a:latin typeface="Microsoft Yahei"/>
                <a:ea typeface="Microsoft Yahei"/>
                <a:cs typeface="Microsoft Yahei"/>
                <a:sym typeface="Microsoft Yahei"/>
              </a:rPr>
            </a:br>
            <a:r>
              <a:rPr b="1" lang="en-US">
                <a:solidFill>
                  <a:schemeClr val="lt1"/>
                </a:solidFill>
                <a:latin typeface="Microsoft Yahei"/>
                <a:ea typeface="Microsoft Yahei"/>
                <a:cs typeface="Microsoft Yahei"/>
                <a:sym typeface="Microsoft Yahei"/>
              </a:rPr>
              <a:t>The Way, The Truth, The Life（1）</a:t>
            </a:r>
            <a:endParaRPr b="1">
              <a:solidFill>
                <a:schemeClr val="lt1"/>
              </a:solidFill>
            </a:endParaRPr>
          </a:p>
        </p:txBody>
      </p:sp>
      <p:sp>
        <p:nvSpPr>
          <p:cNvPr id="85" name="Google Shape;85;p9"/>
          <p:cNvSpPr txBox="1"/>
          <p:nvPr>
            <p:ph idx="1" type="subTitle"/>
          </p:nvPr>
        </p:nvSpPr>
        <p:spPr>
          <a:xfrm>
            <a:off x="983511" y="5202238"/>
            <a:ext cx="6858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lt1"/>
              </a:buClr>
              <a:buSzPts val="2400"/>
              <a:buNone/>
            </a:pPr>
            <a:r>
              <a:rPr b="1" lang="en-US">
                <a:solidFill>
                  <a:schemeClr val="lt1"/>
                </a:solidFill>
              </a:rPr>
              <a:t>Boise Chinese Christian Church </a:t>
            </a:r>
            <a:endParaRPr/>
          </a:p>
          <a:p>
            <a:pPr indent="0" lvl="0" marL="0" rtl="0" algn="ctr">
              <a:lnSpc>
                <a:spcPct val="90000"/>
              </a:lnSpc>
              <a:spcBef>
                <a:spcPts val="1000"/>
              </a:spcBef>
              <a:spcAft>
                <a:spcPts val="0"/>
              </a:spcAft>
              <a:buClr>
                <a:schemeClr val="lt1"/>
              </a:buClr>
              <a:buSzPts val="2400"/>
              <a:buNone/>
            </a:pPr>
            <a:r>
              <a:rPr b="1" lang="en-US">
                <a:solidFill>
                  <a:schemeClr val="lt1"/>
                </a:solidFill>
              </a:rPr>
              <a:t>10/24/2021</a:t>
            </a:r>
            <a:endParaRPr b="1">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15:18-19】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18 “世人若恨你們，你們知道（或作“該知道”）恨你們以先，已經恨我了。 </a:t>
            </a:r>
            <a:endParaRPr b="1" sz="34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“If the world hates you, you know that it hated Me before it hated you. </a:t>
            </a:r>
            <a:endParaRPr b="1" sz="3200">
              <a:solidFill>
                <a:schemeClr val="lt1"/>
              </a:solidFill>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19 </a:t>
            </a:r>
            <a:r>
              <a:rPr b="1" lang="en-US" sz="3400">
                <a:solidFill>
                  <a:srgbClr val="FFFF00"/>
                </a:solidFill>
                <a:latin typeface="Microsoft Yahei"/>
                <a:ea typeface="Microsoft Yahei"/>
                <a:cs typeface="Microsoft Yahei"/>
                <a:sym typeface="Microsoft Yahei"/>
              </a:rPr>
              <a:t>你們若屬世界，世界必愛屬自己的；只因你們不屬世界，乃是我從世界中揀選了你們，所以世界就恨你們。</a:t>
            </a:r>
            <a:r>
              <a:rPr b="1" lang="en-US" sz="3200">
                <a:solidFill>
                  <a:schemeClr val="lt1"/>
                </a:solidFill>
              </a:rPr>
              <a:t>If you were of the world, the world would love its own. Yet because you are not of the world, but I chose you out of the world, therefore the world hates you.</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提摩太后書 Timothy 3:12</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不但如此，凡立志在基督耶穌裏敬虔度日的，也都要受逼迫。</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Yes, and all who desire to live godly in Christ Jesus will suffer persecution.</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11:28-29】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28 凡勞苦擔重擔的人，可以到我這裏來，我就使你們得安息。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Come to Me, all you who labor and are heavy laden, and I will give you rest. </a:t>
            </a:r>
            <a:endParaRPr b="1" sz="3400">
              <a:solidFill>
                <a:schemeClr val="lt1"/>
              </a:solidFill>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29 </a:t>
            </a:r>
            <a:r>
              <a:rPr b="1" lang="en-US" sz="3400">
                <a:solidFill>
                  <a:srgbClr val="FFFF00"/>
                </a:solidFill>
                <a:latin typeface="Microsoft Yahei"/>
                <a:ea typeface="Microsoft Yahei"/>
                <a:cs typeface="Microsoft Yahei"/>
                <a:sym typeface="Microsoft Yahei"/>
              </a:rPr>
              <a:t>我心裏柔和謙卑，你們當負我的軛，學我的樣式，這樣，你們心裏就必得享安息。</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Take My yoke upon you and learn from Me, for I am gentle and lowly in heart, and you will find rest for your souls.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【羅馬書</a:t>
            </a:r>
            <a:r>
              <a:rPr b="1" lang="en-US" sz="3400" u="sng">
                <a:solidFill>
                  <a:schemeClr val="lt1"/>
                </a:solidFill>
              </a:rPr>
              <a:t>Romans 3</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23</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……世人都犯了罪，虧缺了　神的榮耀， </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all have sinned and fall short of the glory of God,</a:t>
            </a:r>
            <a:endParaRPr b="1" sz="3400">
              <a:solidFill>
                <a:schemeClr val="lt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以賽亞書 Isaiah 59:1-2】</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 </a:t>
            </a:r>
            <a:r>
              <a:rPr b="1" lang="en-US" sz="3400">
                <a:solidFill>
                  <a:srgbClr val="FFFF00"/>
                </a:solidFill>
                <a:latin typeface="Microsoft Yahei"/>
                <a:ea typeface="Microsoft Yahei"/>
                <a:cs typeface="Microsoft Yahei"/>
                <a:sym typeface="Microsoft Yahei"/>
              </a:rPr>
              <a:t>耶和華的膀臂幷非縮短，不能拯救，耳朵幷非發沉，不能聽見。</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Behold, the LORD's hand is not shortened, That it cannot save; Nor His ear heavy, That it cannot hear.</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 </a:t>
            </a:r>
            <a:r>
              <a:rPr b="1" lang="en-US" sz="3400">
                <a:solidFill>
                  <a:srgbClr val="FFFF00"/>
                </a:solidFill>
                <a:latin typeface="Microsoft Yahei"/>
                <a:ea typeface="Microsoft Yahei"/>
                <a:cs typeface="Microsoft Yahei"/>
                <a:sym typeface="Microsoft Yahei"/>
              </a:rPr>
              <a:t>但你們的罪孽使你們與　神隔絕，你們的罪惡使祂掩面不聽你們。</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your iniquities have separated you from your God; And your sins have hidden His face from you, So that He will not hear.</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1:21】</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她將要生一個兒子，你要給祂起名叫耶穌，因祂要將自己的百姓從罪惡裏救出來。”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she will bring forth a Son, and you shall call His name Jesus, for He will save His people from their sins.”</a:t>
            </a:r>
            <a:endParaRPr b="1" sz="3400">
              <a:solidFill>
                <a:schemeClr val="lt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羅馬書 Romans 5:11】</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不但如此，我們既藉著我主耶穌基督得與　神和好，也就藉著祂以　神爲樂。</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not only that, but we also rejoice in God through our Lord Jesus Christ, through whom we have now received the reconciliation.</a:t>
            </a:r>
            <a:endParaRPr/>
          </a:p>
          <a:p>
            <a:pPr indent="0" lvl="0" marL="0" rtl="0" algn="l">
              <a:lnSpc>
                <a:spcPct val="112000"/>
              </a:lnSpc>
              <a:spcBef>
                <a:spcPts val="100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羅馬書 Romans 6:18</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你們既從罪裏得了釋放，就作了義的奴僕。</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having been set free from sin, you became slaves of righteousness.</a:t>
            </a:r>
            <a:endParaRPr/>
          </a:p>
          <a:p>
            <a:pPr indent="0" lvl="0" marL="0" rtl="0" algn="l">
              <a:lnSpc>
                <a:spcPct val="112000"/>
              </a:lnSpc>
              <a:spcBef>
                <a:spcPts val="1000"/>
              </a:spcBef>
              <a:spcAft>
                <a:spcPts val="0"/>
              </a:spcAft>
              <a:buClr>
                <a:schemeClr val="dk1"/>
              </a:buClr>
              <a:buSzPts val="3400"/>
              <a:buNone/>
            </a:pPr>
            <a:r>
              <a:t/>
            </a:r>
            <a:endParaRPr b="1" sz="3400">
              <a:solidFill>
                <a:schemeClr val="lt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【雅各書</a:t>
            </a:r>
            <a:r>
              <a:rPr b="1" lang="en-US" sz="3400" u="sng">
                <a:solidFill>
                  <a:schemeClr val="lt1"/>
                </a:solidFill>
              </a:rPr>
              <a:t>James 1</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15</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私欲既懷了胎，就生出罪來；罪既長成，就生出死來。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when desire has conceived, it gives birth to sin; and sin, when it is full-grown, brings forth death.</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希伯來書 Hebrews 2:14-15】</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14 兒女既同有血肉之體，祂也照樣親自成了血肉之體，特要藉著死，敗壞那掌死權的，就是魔鬼， </a:t>
            </a:r>
            <a:endParaRPr b="1" sz="34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Inasmuch then as the children have partaken of flesh and blood, He Himself likewise shared in the same, that through death He might destroy him who had the power of death, that is, the devil, </a:t>
            </a:r>
            <a:endParaRPr b="1" sz="3400">
              <a:solidFill>
                <a:schemeClr val="lt1"/>
              </a:solidFill>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15 </a:t>
            </a:r>
            <a:r>
              <a:rPr b="1" lang="en-US" sz="3400">
                <a:solidFill>
                  <a:srgbClr val="FFFF00"/>
                </a:solidFill>
                <a:latin typeface="Microsoft Yahei"/>
                <a:ea typeface="Microsoft Yahei"/>
                <a:cs typeface="Microsoft Yahei"/>
                <a:sym typeface="Microsoft Yahei"/>
              </a:rPr>
              <a:t>幷要釋放那些一生因怕死而爲奴僕的人。</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release those who through fear of death were all their lifetime subject to bondage.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3:16】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a:t>
            </a:r>
            <a:r>
              <a:rPr b="1" lang="en-US" sz="3400">
                <a:solidFill>
                  <a:srgbClr val="FFFF00"/>
                </a:solidFill>
                <a:latin typeface="Microsoft Yahei"/>
                <a:ea typeface="Microsoft Yahei"/>
                <a:cs typeface="Microsoft Yahei"/>
                <a:sym typeface="Microsoft Yahei"/>
              </a:rPr>
              <a:t>　神愛世人，甚至將祂的獨生子賜給他們，叫一切信祂的，不至滅亡，反得永生。</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God so loved the world that He gave His only begotten Son, that whoever believes in Him should not perish but have everlasting life.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14:6</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耶穌說：“我就是道路、真理、生命；若不藉著我，沒有人能到父那裏去。</a:t>
            </a:r>
            <a:endParaRPr/>
          </a:p>
          <a:p>
            <a:pPr indent="0" lvl="0" marL="0" rtl="0" algn="l">
              <a:lnSpc>
                <a:spcPct val="112000"/>
              </a:lnSpc>
              <a:spcBef>
                <a:spcPts val="1000"/>
              </a:spcBef>
              <a:spcAft>
                <a:spcPts val="0"/>
              </a:spcAft>
              <a:buClr>
                <a:srgbClr val="FFFFFF"/>
              </a:buClr>
              <a:buSzPts val="3600"/>
              <a:buNone/>
            </a:pPr>
            <a:r>
              <a:rPr b="1" lang="en-US" sz="3600">
                <a:solidFill>
                  <a:srgbClr val="FFFFFF"/>
                </a:solidFill>
              </a:rPr>
              <a:t>Jesus said to him, “I am the way, the truth, and the life. No one comes to the Father except through Me.</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14:2-3】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 </a:t>
            </a:r>
            <a:r>
              <a:rPr b="1" lang="en-US" sz="3400">
                <a:solidFill>
                  <a:srgbClr val="FFFF00"/>
                </a:solidFill>
                <a:latin typeface="Microsoft Yahei"/>
                <a:ea typeface="Microsoft Yahei"/>
                <a:cs typeface="Microsoft Yahei"/>
                <a:sym typeface="Microsoft Yahei"/>
              </a:rPr>
              <a:t>在我父的家裏有許多住處；若是沒有，我就早已告訴你們了。我去原是爲你們預備地方去。</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In My Father’s house are many mansions; if it were not so, I would have told you. I go to prepare a place for you.</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 </a:t>
            </a:r>
            <a:r>
              <a:rPr b="1" lang="en-US" sz="3400">
                <a:solidFill>
                  <a:srgbClr val="FFFF00"/>
                </a:solidFill>
                <a:latin typeface="Microsoft Yahei"/>
                <a:ea typeface="Microsoft Yahei"/>
                <a:cs typeface="Microsoft Yahei"/>
                <a:sym typeface="Microsoft Yahei"/>
              </a:rPr>
              <a:t>我若去爲你們預備了地方，就必再來接你們到我那裏去；我在那裏，叫你們也在那裏。</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if I go and prepare a place for you, I will come again and receive you to Myself; that where I am, there you may be also.</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2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歌羅西書 Colossians 1:13</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祂救了我們脫離黑暗的權勢，把我們遷到祂愛子的國裏，</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He has delivered us from the power of darkness and conveyed us into the kingdom of the Son of His love,</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3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腓立比書 Philippians 3:18-20】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18 因爲有許多人行事是基督十字架的仇敵。我屢次告訴你們，現在又流泪地告訴你們：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many walk, of whom I have told you often, and now tell you even weeping, that they are the enemies of the cross of Christ: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19 他們的結局就是沉淪，他們的神就是自己的肚腹，他們以自己的羞辱爲榮耀，專以地上的事爲念。 </a:t>
            </a:r>
            <a:r>
              <a:rPr b="1" lang="en-US" sz="3400">
                <a:solidFill>
                  <a:schemeClr val="lt1"/>
                </a:solidFill>
              </a:rPr>
              <a:t>whose end is destruction, whose god is their belly, and whose glory is in their shame—who set their mind on earthly things.</a:t>
            </a:r>
            <a:endParaRPr b="1" sz="3400">
              <a:solidFill>
                <a:schemeClr val="lt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3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腓立比書 Philippians 3:18-20】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20 </a:t>
            </a:r>
            <a:r>
              <a:rPr b="1" lang="en-US" sz="3400">
                <a:solidFill>
                  <a:srgbClr val="FFFF00"/>
                </a:solidFill>
                <a:latin typeface="Microsoft Yahei"/>
                <a:ea typeface="Microsoft Yahei"/>
                <a:cs typeface="Microsoft Yahei"/>
                <a:sym typeface="Microsoft Yahei"/>
              </a:rPr>
              <a:t>我們却是天上的國民，幷且等候救主，就是主耶穌基督從天上降臨。</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our citizenship is in heaven, from which we also eagerly wait for the Savior, the Lord Jesus Christ,</a:t>
            </a:r>
            <a:endParaRPr/>
          </a:p>
          <a:p>
            <a:pPr indent="0" lvl="0" marL="0" rtl="0" algn="l">
              <a:lnSpc>
                <a:spcPct val="112000"/>
              </a:lnSpc>
              <a:spcBef>
                <a:spcPts val="1000"/>
              </a:spcBef>
              <a:spcAft>
                <a:spcPts val="0"/>
              </a:spcAft>
              <a:buClr>
                <a:schemeClr val="dk1"/>
              </a:buClr>
              <a:buSzPts val="3400"/>
              <a:buNone/>
            </a:pPr>
            <a:r>
              <a:t/>
            </a:r>
            <a:endParaRPr b="1" sz="3400">
              <a:solidFill>
                <a:schemeClr val="lt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3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使徒行傳 Acts 5:40-42】</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40 公會的人聽從了他，便叫使徒來，把他們打了，又吩咐他們不可奉耶穌的名講道，就把他們釋放了。 </a:t>
            </a:r>
            <a:endParaRPr b="1" sz="34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And they agreed with him, and when they had called for the apostles and beaten them, they commanded that they should not speak in the name of Jesus, and let them go. </a:t>
            </a:r>
            <a:endParaRPr b="1" sz="3200">
              <a:solidFill>
                <a:schemeClr val="lt1"/>
              </a:solidFill>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41 他們離開公會，心裏歡喜，因被算是配爲這名受辱。 </a:t>
            </a:r>
            <a:r>
              <a:rPr b="1" lang="en-US" sz="3200">
                <a:solidFill>
                  <a:schemeClr val="lt1"/>
                </a:solidFill>
              </a:rPr>
              <a:t>So they departed from the presence of the council, rejoicing that they were counted worthy to suffer shame for His name. </a:t>
            </a:r>
            <a:endParaRPr b="1" sz="3400">
              <a:solidFill>
                <a:schemeClr val="lt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3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使徒行傳 Acts 5:40-42】</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42 </a:t>
            </a:r>
            <a:r>
              <a:rPr b="1" lang="en-US" sz="3400">
                <a:solidFill>
                  <a:srgbClr val="FFFF00"/>
                </a:solidFill>
                <a:latin typeface="Microsoft Yahei"/>
                <a:ea typeface="Microsoft Yahei"/>
                <a:cs typeface="Microsoft Yahei"/>
                <a:sym typeface="Microsoft Yahei"/>
              </a:rPr>
              <a:t>他們就每日在殿裏、在家裏不住地教訓人，傳耶穌是基督。</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daily in the temple, and in every house, they did not cease teaching and preaching Jesus as the Christ.</a:t>
            </a:r>
            <a:endParaRPr/>
          </a:p>
          <a:p>
            <a:pPr indent="0" lvl="0" marL="0" rtl="0" algn="l">
              <a:lnSpc>
                <a:spcPct val="112000"/>
              </a:lnSpc>
              <a:spcBef>
                <a:spcPts val="1000"/>
              </a:spcBef>
              <a:spcAft>
                <a:spcPts val="0"/>
              </a:spcAft>
              <a:buClr>
                <a:schemeClr val="dk1"/>
              </a:buClr>
              <a:buSzPts val="3400"/>
              <a:buNone/>
            </a:pPr>
            <a:r>
              <a:t/>
            </a:r>
            <a:endParaRPr b="1" sz="3400">
              <a:solidFill>
                <a:schemeClr val="lt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馬可福音 Mark 8:35</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因爲凡要救自己生命的（“生命”或作“靈魂”。下同），必喪掉生命；凡爲我和福音喪掉生命的，必救了生命。</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whoever desires to save his life will lose it, but whoever loses his life for My sake and the gospel’s will save it.</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3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14:6</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耶穌說：“我就是道路、真理、生命；若不藉著我，沒有人能到父那裏去。</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Jesus said to him, “I am the way, the truth, and the life. No one comes to the Father except through Me.</a:t>
            </a:r>
            <a:endParaRPr b="1" sz="3400">
              <a:solidFill>
                <a:schemeClr val="lt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3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使徒行傳 Acts 4:12</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除祂以外，別無拯救。因爲在天下人間，沒有賜下別的名，我們可以靠著得救。”</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Nor is there salvation in any other, for there is no other name under heaven given among men by which we must be saved.”</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3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希伯來書 Hebrews 10:10,14,17-20】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10 </a:t>
            </a:r>
            <a:r>
              <a:rPr b="1" lang="en-US" sz="3400">
                <a:solidFill>
                  <a:srgbClr val="FFFF00"/>
                </a:solidFill>
                <a:latin typeface="Microsoft Yahei"/>
                <a:ea typeface="Microsoft Yahei"/>
                <a:cs typeface="Microsoft Yahei"/>
                <a:sym typeface="Microsoft Yahei"/>
              </a:rPr>
              <a:t>我們憑這旨意，靠耶穌基督只一次獻上祂的身體，就得以成聖。</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By that will we have been sanctified through the offering of the body of Jesus Christ once for all.</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14 </a:t>
            </a:r>
            <a:r>
              <a:rPr b="1" lang="en-US" sz="3400">
                <a:solidFill>
                  <a:srgbClr val="FFFF00"/>
                </a:solidFill>
                <a:latin typeface="Microsoft Yahei"/>
                <a:ea typeface="Microsoft Yahei"/>
                <a:cs typeface="Microsoft Yahei"/>
                <a:sym typeface="Microsoft Yahei"/>
              </a:rPr>
              <a:t>因爲祂一次獻祭，便叫那得以成聖的人永遠完全。</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by one offering He has perfected forever those who are being sanctified.</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16:26】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人若賺得全世界，賠上自己的生命，有什麽益處呢？人還能拿什麽換生命呢？</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what profit is it to a man if he gains the whole world, and loses his own soul? Or what will a man give in exchange for his soul?”</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3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希伯來書 Hebrews 10:10,14,17-20】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17 以後就說：“我不再記念他們的罪愆和他們的過犯。” </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He adds, "Their sins and their lawless deeds I will remember no more."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18 </a:t>
            </a:r>
            <a:r>
              <a:rPr b="1" lang="en-US" sz="3400">
                <a:solidFill>
                  <a:srgbClr val="FFFF00"/>
                </a:solidFill>
                <a:latin typeface="Microsoft Yahei"/>
                <a:ea typeface="Microsoft Yahei"/>
                <a:cs typeface="Microsoft Yahei"/>
                <a:sym typeface="Microsoft Yahei"/>
              </a:rPr>
              <a:t>這些罪過既已赦免，就不用再爲罪獻祭了。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Now where there is remission of these, there is no longer an offering for sin.</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3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希伯來書 Hebrews 10:10,14,17-20】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19 兄們，我們既因耶穌的血得以坦然進入至聖所， </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Therefore, brethren, having boldness to enter the Holiest by the blood of Jesus,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20 </a:t>
            </a:r>
            <a:r>
              <a:rPr b="1" lang="en-US" sz="3400">
                <a:solidFill>
                  <a:srgbClr val="FFFF00"/>
                </a:solidFill>
                <a:latin typeface="Microsoft Yahei"/>
                <a:ea typeface="Microsoft Yahei"/>
                <a:cs typeface="Microsoft Yahei"/>
                <a:sym typeface="Microsoft Yahei"/>
              </a:rPr>
              <a:t>是藉著祂給我們開了一條又新、又活的路從幔子經過，這幔子就是祂的身體。</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by a new and living way which He consecrated for us, through the veil, that is, His flesh,</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4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3:16-18】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16 “</a:t>
            </a:r>
            <a:r>
              <a:rPr b="1" lang="en-US" sz="3400">
                <a:solidFill>
                  <a:srgbClr val="FFFF00"/>
                </a:solidFill>
                <a:latin typeface="Microsoft Yahei"/>
                <a:ea typeface="Microsoft Yahei"/>
                <a:cs typeface="Microsoft Yahei"/>
                <a:sym typeface="Microsoft Yahei"/>
              </a:rPr>
              <a:t>神愛世人，甚至將祂的獨生子賜給他們，叫一切信祂的，不至滅亡，反得永生。</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For God so loved the world that He gave His only begotten Son, that whoever believes in Him should not perish but have everlasting life.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17 因爲　神差祂的兒子降世，不是要定世人的罪（或作“審判世人”。下同），乃是要叫世人因祂得救。 </a:t>
            </a:r>
            <a:r>
              <a:rPr b="1" lang="en-US" sz="3400">
                <a:solidFill>
                  <a:schemeClr val="lt1"/>
                </a:solidFill>
              </a:rPr>
              <a:t>For God did not send His Son into the world to condemn the world, but that the world through Him might be saved.</a:t>
            </a:r>
            <a:endParaRPr b="1" sz="3400">
              <a:solidFill>
                <a:schemeClr val="lt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4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3:16-18】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18 </a:t>
            </a:r>
            <a:r>
              <a:rPr b="1" lang="en-US" sz="3400">
                <a:solidFill>
                  <a:srgbClr val="FFFF00"/>
                </a:solidFill>
                <a:latin typeface="Microsoft Yahei"/>
                <a:ea typeface="Microsoft Yahei"/>
                <a:cs typeface="Microsoft Yahei"/>
                <a:sym typeface="Microsoft Yahei"/>
              </a:rPr>
              <a:t>信祂的人，不被定罪；不信的人，罪已經定了，因爲他不信　神獨生子的名。</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“He who believes in Him is not condemned; but he who does not believe is condemned already, because he has not believed in the name of the only begotten Son of God.</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12:15</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20-21】</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15 于是對衆人說：“你們要謹慎自守，免去一切的貪心；因爲人的生命不在乎家道豐富。”</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He said to them, “Take heed and beware of covetousness, for one’s life does not consist in the abundance of the things he possesses.” </a:t>
            </a:r>
            <a:endParaRPr b="1" sz="3400">
              <a:solidFill>
                <a:schemeClr val="lt1"/>
              </a:solidFill>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20 神却對他說：‘無知的人哪，今夜必要你的靈魂，你所預備的要歸誰呢？’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God said to him, ‘Fool! This night your soul will be required of you; then whose will those things be which you have provided?’</a:t>
            </a:r>
            <a:endParaRPr b="1" sz="3400">
              <a:solidFill>
                <a:schemeClr val="l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12:15</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20-21】</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21 凡爲自己積財，在　神面前却不富足的，也是這樣。”</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“So is he who lays up treasure for himself, and is not rich toward God.”</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9:57-58】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57 他們走路的時候，有一人對耶穌說：“你無論往哪裏去，我要跟從你。”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Now it happened as they journeyed on the road, that someone said to Him, “Lord, I will follow You wherever You go.” </a:t>
            </a:r>
            <a:endParaRPr b="1" sz="3400">
              <a:solidFill>
                <a:schemeClr val="lt1"/>
              </a:solidFill>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58 耶穌說：“狐狸有洞，天空的飛鳥有窩，只是人子沒有枕頭的地方。”</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Jesus said to him, “Foxes have holes and birds of the air have nests, but the Son of Man has nowhere to lay His head.”</a:t>
            </a:r>
            <a:endParaRPr b="1" sz="3400">
              <a:solidFill>
                <a:schemeClr val="lt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馬太福音 Matthew 20:25-27】</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25 耶穌叫了他們來，說：“你們知道外邦人有君王爲主治理他們，有大臣操權管束他們。 </a:t>
            </a:r>
            <a:endParaRPr b="1" sz="32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But Jesus called them to Himself and said, “You know that the rulers of the Gentiles lord it over them, and those who are great exercise authority over them. </a:t>
            </a:r>
            <a:endParaRPr b="1" sz="3200">
              <a:solidFill>
                <a:schemeClr val="lt1"/>
              </a:solidFill>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26 只是在你們中間不可這樣。你們中間誰願爲大，就必作你們的用人； </a:t>
            </a:r>
            <a:endParaRPr b="1" sz="32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Yet it shall not be so among you; but whoever desires to become great among you, let him be your servant. </a:t>
            </a:r>
            <a:endParaRPr b="1" sz="3200">
              <a:solidFill>
                <a:schemeClr val="l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馬太福音 Matthew 20:25-27】</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27 </a:t>
            </a:r>
            <a:r>
              <a:rPr b="1" lang="en-US" sz="3200">
                <a:solidFill>
                  <a:srgbClr val="FFFF00"/>
                </a:solidFill>
                <a:latin typeface="Microsoft Yahei"/>
                <a:ea typeface="Microsoft Yahei"/>
                <a:cs typeface="Microsoft Yahei"/>
                <a:sym typeface="Microsoft Yahei"/>
              </a:rPr>
              <a:t>誰願爲首，就必作你們的僕人。</a:t>
            </a:r>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And whoever desires to be first among you, let him be your slave—</a:t>
            </a:r>
            <a:endParaRPr b="1" sz="3200">
              <a:solidFill>
                <a:schemeClr val="lt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路加福音 Luke 9:23】</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耶穌又對衆人說：“若有人要跟從我，就當舍己，天天背起他的十字架來跟從我。</a:t>
            </a:r>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Then He said to them all, “If anyone desires to come after Me, let him deny himself, and take up his cross daily, and follow Me.</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2018-02-16T18:09:56Z</dcterms:created>
  <dc:creator>Barnabas Feng</dc:creator>
</cp:coreProperties>
</file>