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281" r:id="rId4"/>
    <p:sldId id="3224" r:id="rId5"/>
    <p:sldId id="3297" r:id="rId6"/>
    <p:sldId id="3282" r:id="rId7"/>
    <p:sldId id="3298" r:id="rId8"/>
    <p:sldId id="3283" r:id="rId9"/>
    <p:sldId id="3284" r:id="rId10"/>
    <p:sldId id="3285" r:id="rId11"/>
    <p:sldId id="3247" r:id="rId12"/>
    <p:sldId id="3248" r:id="rId13"/>
    <p:sldId id="3286" r:id="rId14"/>
    <p:sldId id="3225" r:id="rId15"/>
    <p:sldId id="3249" r:id="rId16"/>
    <p:sldId id="3287" r:id="rId17"/>
    <p:sldId id="3299" r:id="rId18"/>
    <p:sldId id="3300" r:id="rId19"/>
    <p:sldId id="3301" r:id="rId20"/>
    <p:sldId id="3302" r:id="rId21"/>
    <p:sldId id="3305" r:id="rId22"/>
    <p:sldId id="3303"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86" d="100"/>
          <a:sy n="86" d="100"/>
        </p:scale>
        <p:origin x="972"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2022/6/26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2022/6/26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从忧愁到喜乐</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From Sorrow to Joy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6/26/2022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15:18-19】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世人若恨你们，你们知道（或作“该知道”）恨你们以先，已经恨我了。</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If the world hates you, you know that it hated Me before it hated you.</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你们若属世界，世界必爱属自己的；只因你们不属世界，乃是我从世界中拣选了你们，所以世界就恨你们。</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p>
        </p:txBody>
      </p:sp>
    </p:spTree>
    <p:extLst>
      <p:ext uri="{BB962C8B-B14F-4D97-AF65-F5344CB8AC3E}">
        <p14:creationId xmlns:p14="http://schemas.microsoft.com/office/powerpoint/2010/main" val="4145440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提摩太后书 </a:t>
            </a:r>
            <a:r>
              <a:rPr lang="en-US" altLang="zh-CN" sz="3200" b="1" u="sng" dirty="0">
                <a:solidFill>
                  <a:schemeClr val="bg1"/>
                </a:solidFill>
                <a:ea typeface="微软雅黑" panose="020B0503020204020204" pitchFamily="34" charset="-122"/>
              </a:rPr>
              <a:t>2 Timothy 3:12】</a:t>
            </a:r>
          </a:p>
          <a:p>
            <a:pPr algn="l">
              <a:lnSpc>
                <a:spcPct val="112000"/>
              </a:lnSpc>
            </a:pPr>
            <a:r>
              <a:rPr lang="zh-CN" altLang="en-US" sz="3200" b="1" dirty="0">
                <a:solidFill>
                  <a:srgbClr val="FFFF00"/>
                </a:solidFill>
                <a:ea typeface="微软雅黑" panose="020B0503020204020204" pitchFamily="34" charset="-122"/>
              </a:rPr>
              <a:t>不但如此，凡立志在基督耶稣里敬虔度日的，也都要受逼迫。</a:t>
            </a:r>
            <a:r>
              <a:rPr lang="en-US" altLang="zh-CN" sz="3200" b="1" dirty="0">
                <a:solidFill>
                  <a:schemeClr val="bg1"/>
                </a:solidFill>
                <a:ea typeface="微软雅黑" panose="020B0503020204020204" pitchFamily="34" charset="-122"/>
              </a:rPr>
              <a:t>Yes, and all who desire to live godly in Christ Jesus will suffer persecution.</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4:12】</a:t>
            </a:r>
          </a:p>
          <a:p>
            <a:pPr algn="l">
              <a:lnSpc>
                <a:spcPct val="112000"/>
              </a:lnSpc>
            </a:pPr>
            <a:r>
              <a:rPr lang="zh-CN" altLang="en-US" sz="3200" b="1" dirty="0">
                <a:solidFill>
                  <a:srgbClr val="FFFF00"/>
                </a:solidFill>
                <a:ea typeface="微软雅黑" panose="020B0503020204020204" pitchFamily="34" charset="-122"/>
              </a:rPr>
              <a:t>亲爱的弟兄啊，有火炼的试验临到你们，不要以为奇怪（似乎是遭遇非常的事），</a:t>
            </a:r>
          </a:p>
          <a:p>
            <a:pPr algn="l">
              <a:lnSpc>
                <a:spcPct val="112000"/>
              </a:lnSpc>
            </a:pPr>
            <a:r>
              <a:rPr lang="en-US" altLang="zh-CN" sz="3200" b="1" dirty="0">
                <a:solidFill>
                  <a:schemeClr val="bg1"/>
                </a:solidFill>
                <a:ea typeface="微软雅黑" panose="020B0503020204020204" pitchFamily="34" charset="-122"/>
              </a:rPr>
              <a:t>Dear friends, do not be surprised at the fiery ordeal that has come on you to test you, as though something strange were happening to you.</a:t>
            </a:r>
          </a:p>
        </p:txBody>
      </p:sp>
    </p:spTree>
    <p:extLst>
      <p:ext uri="{BB962C8B-B14F-4D97-AF65-F5344CB8AC3E}">
        <p14:creationId xmlns:p14="http://schemas.microsoft.com/office/powerpoint/2010/main" val="3940251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1:2】</a:t>
            </a:r>
          </a:p>
          <a:p>
            <a:pPr algn="l">
              <a:lnSpc>
                <a:spcPct val="112000"/>
              </a:lnSpc>
            </a:pPr>
            <a:r>
              <a:rPr lang="zh-CN" altLang="en-US" sz="3200" b="1" dirty="0">
                <a:solidFill>
                  <a:srgbClr val="FFFF00"/>
                </a:solidFill>
                <a:ea typeface="微软雅黑" panose="020B0503020204020204" pitchFamily="34" charset="-122"/>
              </a:rPr>
              <a:t>我的弟兄们，你们落在百般试炼中，都要以为大喜乐；</a:t>
            </a:r>
            <a:r>
              <a:rPr lang="en-US" altLang="zh-CN" sz="3200" b="1" dirty="0">
                <a:solidFill>
                  <a:schemeClr val="bg1"/>
                </a:solidFill>
                <a:ea typeface="微软雅黑" panose="020B0503020204020204" pitchFamily="34" charset="-122"/>
              </a:rPr>
              <a:t>My brethren, count it all joy when you fall into various trials,</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1:6】</a:t>
            </a:r>
          </a:p>
          <a:p>
            <a:pPr algn="l">
              <a:lnSpc>
                <a:spcPct val="112000"/>
              </a:lnSpc>
            </a:pPr>
            <a:r>
              <a:rPr lang="zh-CN" altLang="en-US" sz="3200" b="1" dirty="0">
                <a:solidFill>
                  <a:srgbClr val="FFFF00"/>
                </a:solidFill>
                <a:ea typeface="微软雅黑" panose="020B0503020204020204" pitchFamily="34" charset="-122"/>
              </a:rPr>
              <a:t>因此，你们是大有喜乐。但如今在百般的试炼中暂时忧愁，</a:t>
            </a:r>
          </a:p>
          <a:p>
            <a:pPr algn="l">
              <a:lnSpc>
                <a:spcPct val="112000"/>
              </a:lnSpc>
            </a:pPr>
            <a:r>
              <a:rPr lang="en-US" altLang="zh-CN" sz="3200" b="1" dirty="0">
                <a:solidFill>
                  <a:schemeClr val="bg1"/>
                </a:solidFill>
                <a:ea typeface="微软雅黑" panose="020B0503020204020204" pitchFamily="34" charset="-122"/>
              </a:rPr>
              <a:t>In this you greatly rejoice, though now for a little while, if need be, you have been grieved by various trials,</a:t>
            </a:r>
          </a:p>
        </p:txBody>
      </p:sp>
    </p:spTree>
    <p:extLst>
      <p:ext uri="{BB962C8B-B14F-4D97-AF65-F5344CB8AC3E}">
        <p14:creationId xmlns:p14="http://schemas.microsoft.com/office/powerpoint/2010/main" val="468960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6:9-10】</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似乎不为人所知，却是人所共知的；似乎要死，却是活着的；似乎受责罚，却是不至丧命的；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as unknown, and yet well known; as dying, and behold we live; as chastened, and yet not killed;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似乎忧愁，却是常常快乐的；似乎贫穷，却是叫许多人富足的；似乎一无所有，却是样样都有的。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as sorrowful, yet always rejoicing; as poor, yet making many rich; as having nothing, and yet possessing all things.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7684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a:t>
            </a:r>
          </a:p>
          <a:p>
            <a:pPr algn="l">
              <a:lnSpc>
                <a:spcPct val="112000"/>
              </a:lnSpc>
            </a:pPr>
            <a:r>
              <a:rPr lang="zh-CN" altLang="en-US" sz="3400" b="1" dirty="0">
                <a:solidFill>
                  <a:srgbClr val="FFFF00"/>
                </a:solidFill>
                <a:ea typeface="微软雅黑" panose="020B0503020204020204" pitchFamily="34" charset="-122"/>
              </a:rPr>
              <a:t>你们现在也是忧愁，但我要再见你们，你们的心就喜乐了，这喜乐也没有人能夺去。</a:t>
            </a:r>
          </a:p>
          <a:p>
            <a:pPr algn="l">
              <a:lnSpc>
                <a:spcPct val="112000"/>
              </a:lnSpc>
            </a:pPr>
            <a:r>
              <a:rPr lang="en-US" altLang="zh-CN" sz="3400" b="1" dirty="0">
                <a:solidFill>
                  <a:schemeClr val="bg1"/>
                </a:solidFill>
                <a:ea typeface="微软雅黑" panose="020B0503020204020204" pitchFamily="34" charset="-122"/>
              </a:rPr>
              <a:t>Therefore you now have sorrow; but I will see you again and your heart will rejoice, and your joy no one will take from you.</a:t>
            </a:r>
          </a:p>
        </p:txBody>
      </p:sp>
    </p:spTree>
    <p:extLst>
      <p:ext uri="{BB962C8B-B14F-4D97-AF65-F5344CB8AC3E}">
        <p14:creationId xmlns:p14="http://schemas.microsoft.com/office/powerpoint/2010/main" val="303821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5:3-5】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不但如此，就是在患难中也是欢欢喜喜的。因为知道患难生忍耐，</a:t>
            </a:r>
            <a:r>
              <a:rPr lang="en-US" altLang="zh-CN" sz="3200" b="1" dirty="0">
                <a:solidFill>
                  <a:schemeClr val="bg1"/>
                </a:solidFill>
                <a:ea typeface="微软雅黑" panose="020B0503020204020204" pitchFamily="34" charset="-122"/>
              </a:rPr>
              <a:t>And not only that, but we also glory in tribulations, knowing that tribulation produces perseverance;</a:t>
            </a:r>
          </a:p>
          <a:p>
            <a:pPr algn="l">
              <a:lnSpc>
                <a:spcPct val="100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忍耐生老练，老练生盼望，</a:t>
            </a:r>
            <a:r>
              <a:rPr lang="en-US" altLang="zh-CN" sz="3200" b="1" dirty="0">
                <a:solidFill>
                  <a:schemeClr val="bg1"/>
                </a:solidFill>
                <a:ea typeface="微软雅黑" panose="020B0503020204020204" pitchFamily="34" charset="-122"/>
              </a:rPr>
              <a:t>and perseverance, character; and character, hope.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盼望不至于羞耻；因为所赐给我们的圣灵将　神的爱浇灌在我们心里。</a:t>
            </a:r>
            <a:r>
              <a:rPr lang="en-US" altLang="zh-CN" sz="3200" b="1" dirty="0">
                <a:solidFill>
                  <a:schemeClr val="bg1"/>
                </a:solidFill>
                <a:ea typeface="微软雅黑" panose="020B0503020204020204" pitchFamily="34" charset="-122"/>
              </a:rPr>
              <a:t>Now hope does not disappoint, because the love of God has been poured out in our hearts by the Holy Spirit who was given to us.</a:t>
            </a:r>
          </a:p>
        </p:txBody>
      </p:sp>
    </p:spTree>
    <p:extLst>
      <p:ext uri="{BB962C8B-B14F-4D97-AF65-F5344CB8AC3E}">
        <p14:creationId xmlns:p14="http://schemas.microsoft.com/office/powerpoint/2010/main" val="1543048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16:20-22】</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我实实在在地告诉你们：你们将要痛哭、哀号，世人倒要喜乐；你们将要忧愁，然而你们的忧愁要变为喜乐。</a:t>
            </a:r>
            <a:r>
              <a:rPr lang="en-US" altLang="zh-CN" sz="3000" b="1" dirty="0">
                <a:solidFill>
                  <a:schemeClr val="bg1"/>
                </a:solidFill>
                <a:ea typeface="微软雅黑" panose="020B0503020204020204" pitchFamily="34" charset="-122"/>
              </a:rPr>
              <a:t>Most assuredly, I say to you that you will weep and lament, but the world will rejoice; and you will be sorrowful, but your sorrow will be turned into joy.</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妇人生产的时候就忧愁，因为她的时候到了；既生了孩子，就不再记念那苦楚，因为欢喜世上生了一个人。</a:t>
            </a:r>
            <a:r>
              <a:rPr lang="en-US" altLang="zh-CN" sz="3000" b="1" dirty="0">
                <a:solidFill>
                  <a:schemeClr val="bg1"/>
                </a:solidFill>
                <a:ea typeface="微软雅黑" panose="020B0503020204020204" pitchFamily="34" charset="-122"/>
              </a:rPr>
              <a:t>A woman, when she is in labor, has sorrow because her hour has come; but as soon as she has given birth to the child, she no longer remembers the anguish, for joy that a human being has been born into the world.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5240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16:20-22】</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你们现在也是忧愁，但我要再见你们，你们的心就喜乐了，这喜乐也没有人能夺去。</a:t>
            </a:r>
          </a:p>
          <a:p>
            <a:pPr algn="l">
              <a:lnSpc>
                <a:spcPct val="112000"/>
              </a:lnSpc>
            </a:pPr>
            <a:r>
              <a:rPr lang="en-US" altLang="zh-CN" sz="3200" b="1" dirty="0">
                <a:solidFill>
                  <a:schemeClr val="bg1"/>
                </a:solidFill>
                <a:ea typeface="微软雅黑" panose="020B0503020204020204" pitchFamily="34" charset="-122"/>
              </a:rPr>
              <a:t>Therefore you now have sorrow; but I will see you again and your heart will rejoice, and your joy no one will take from you.</a:t>
            </a:r>
          </a:p>
        </p:txBody>
      </p:sp>
    </p:spTree>
    <p:extLst>
      <p:ext uri="{BB962C8B-B14F-4D97-AF65-F5344CB8AC3E}">
        <p14:creationId xmlns:p14="http://schemas.microsoft.com/office/powerpoint/2010/main" val="916738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11:25】</a:t>
            </a:r>
          </a:p>
          <a:p>
            <a:pPr algn="l">
              <a:lnSpc>
                <a:spcPct val="112000"/>
              </a:lnSpc>
            </a:pPr>
            <a:r>
              <a:rPr lang="zh-CN" altLang="en-US" sz="3200" b="1" dirty="0">
                <a:solidFill>
                  <a:srgbClr val="FFFF00"/>
                </a:solidFill>
                <a:ea typeface="微软雅黑" panose="020B0503020204020204" pitchFamily="34" charset="-122"/>
              </a:rPr>
              <a:t>耶稣对她说：“复活在我，生命也在我；信我的人，虽然死了，也必复活。</a:t>
            </a:r>
          </a:p>
          <a:p>
            <a:pPr algn="l">
              <a:lnSpc>
                <a:spcPct val="112000"/>
              </a:lnSpc>
            </a:pPr>
            <a:r>
              <a:rPr lang="en-US" altLang="zh-CN" sz="3200" b="1" dirty="0">
                <a:solidFill>
                  <a:schemeClr val="bg1"/>
                </a:solidFill>
                <a:ea typeface="微软雅黑" panose="020B0503020204020204" pitchFamily="34" charset="-122"/>
              </a:rPr>
              <a:t>Jesus said to her, “I am the resurrection and the life. He who believes in Me, though he may die, he shall live.</a:t>
            </a:r>
          </a:p>
        </p:txBody>
      </p:sp>
    </p:spTree>
    <p:extLst>
      <p:ext uri="{BB962C8B-B14F-4D97-AF65-F5344CB8AC3E}">
        <p14:creationId xmlns:p14="http://schemas.microsoft.com/office/powerpoint/2010/main" val="667877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15:20-22】</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但基督已经从死里复活，成为睡了之人初熟的果子。</a:t>
            </a:r>
            <a:r>
              <a:rPr lang="en-US" altLang="zh-CN" sz="3200" b="1" dirty="0">
                <a:solidFill>
                  <a:schemeClr val="bg1"/>
                </a:solidFill>
                <a:ea typeface="微软雅黑" panose="020B0503020204020204" pitchFamily="34" charset="-122"/>
              </a:rPr>
              <a:t>But now Christ is risen from the dead, and has become the </a:t>
            </a:r>
            <a:r>
              <a:rPr lang="en-US" altLang="zh-CN" sz="3200" b="1" dirty="0" err="1">
                <a:solidFill>
                  <a:schemeClr val="bg1"/>
                </a:solidFill>
                <a:ea typeface="微软雅黑" panose="020B0503020204020204" pitchFamily="34" charset="-122"/>
              </a:rPr>
              <a:t>firstfruits</a:t>
            </a:r>
            <a:r>
              <a:rPr lang="en-US" altLang="zh-CN" sz="3200" b="1" dirty="0">
                <a:solidFill>
                  <a:schemeClr val="bg1"/>
                </a:solidFill>
                <a:ea typeface="微软雅黑" panose="020B0503020204020204" pitchFamily="34" charset="-122"/>
              </a:rPr>
              <a:t> of those who have fallen asleep.</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死既是因一人而来，死人复活也是因一人而来。</a:t>
            </a:r>
            <a:r>
              <a:rPr lang="en-US" altLang="zh-CN" sz="3200" b="1" dirty="0">
                <a:solidFill>
                  <a:schemeClr val="bg1"/>
                </a:solidFill>
                <a:ea typeface="微软雅黑" panose="020B0503020204020204" pitchFamily="34" charset="-122"/>
              </a:rPr>
              <a:t>For since by man came death, by Man also came the resurrection of the dead.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在亚当里众人都死了，照样，在基督里众人也都要复活。</a:t>
            </a:r>
            <a:r>
              <a:rPr lang="en-US" altLang="zh-CN" sz="3200" b="1" dirty="0">
                <a:solidFill>
                  <a:schemeClr val="bg1"/>
                </a:solidFill>
                <a:ea typeface="微软雅黑" panose="020B0503020204020204" pitchFamily="34" charset="-122"/>
              </a:rPr>
              <a:t>For as in Adam all die, even so in Christ all shall be made alive.</a:t>
            </a:r>
          </a:p>
        </p:txBody>
      </p:sp>
    </p:spTree>
    <p:extLst>
      <p:ext uri="{BB962C8B-B14F-4D97-AF65-F5344CB8AC3E}">
        <p14:creationId xmlns:p14="http://schemas.microsoft.com/office/powerpoint/2010/main" val="2708162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a:t>
            </a:r>
          </a:p>
          <a:p>
            <a:pPr algn="l">
              <a:lnSpc>
                <a:spcPct val="112000"/>
              </a:lnSpc>
            </a:pPr>
            <a:r>
              <a:rPr lang="zh-CN" altLang="en-US" sz="3200" b="1" dirty="0">
                <a:solidFill>
                  <a:srgbClr val="FFFF00"/>
                </a:solidFill>
                <a:ea typeface="微软雅黑" panose="020B0503020204020204" pitchFamily="34" charset="-122"/>
              </a:rPr>
              <a:t>你们现在也是忧愁，但我要再见你们，你们的心就喜乐了，这喜乐也没有人能夺去。</a:t>
            </a:r>
          </a:p>
          <a:p>
            <a:pPr algn="l">
              <a:lnSpc>
                <a:spcPct val="100000"/>
              </a:lnSpc>
            </a:pPr>
            <a:r>
              <a:rPr lang="en-US" altLang="zh-CN" sz="3200" b="1" dirty="0">
                <a:solidFill>
                  <a:schemeClr val="bg1"/>
                </a:solidFill>
                <a:ea typeface="微软雅黑" panose="020B0503020204020204" pitchFamily="34" charset="-122"/>
              </a:rPr>
              <a:t>Therefore you now have sorrow; but I will see you again and your heart will rejoice, and your joy no one will take from you.</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8:22】</a:t>
            </a:r>
          </a:p>
          <a:p>
            <a:pPr algn="l">
              <a:lnSpc>
                <a:spcPct val="112000"/>
              </a:lnSpc>
            </a:pPr>
            <a:r>
              <a:rPr lang="zh-CN" altLang="en-US" sz="3200" b="1" dirty="0">
                <a:solidFill>
                  <a:srgbClr val="FFFF00"/>
                </a:solidFill>
                <a:ea typeface="微软雅黑" panose="020B0503020204020204" pitchFamily="34" charset="-122"/>
              </a:rPr>
              <a:t>我们知道一切受造之物一同叹息、劳苦，直到如今。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we know that the whole creation groans and labors with birth pangs together until now.</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 </a:t>
            </a:r>
            <a:r>
              <a:rPr lang="en-US" altLang="zh-CN" sz="3200" b="1" u="sng" dirty="0">
                <a:solidFill>
                  <a:schemeClr val="bg1"/>
                </a:solidFill>
                <a:ea typeface="微软雅黑" panose="020B0503020204020204" pitchFamily="34" charset="-122"/>
              </a:rPr>
              <a:t>Proverbs 25:28】</a:t>
            </a:r>
            <a:r>
              <a:rPr lang="zh-CN" altLang="en-US" sz="3200" b="1" u="sng" dirty="0">
                <a:solidFill>
                  <a:schemeClr val="bg1"/>
                </a:solidFill>
                <a:ea typeface="微软雅黑" panose="020B0503020204020204" pitchFamily="34" charset="-122"/>
              </a:rPr>
              <a:t>人不制伏自己的心，好像毁坏的城邑，没有墙垣。</a:t>
            </a:r>
          </a:p>
          <a:p>
            <a:pPr algn="l">
              <a:lnSpc>
                <a:spcPct val="112000"/>
              </a:lnSpc>
            </a:pPr>
            <a:r>
              <a:rPr lang="en-US" altLang="zh-CN" sz="3200" b="1" u="sng" dirty="0">
                <a:solidFill>
                  <a:schemeClr val="bg1"/>
                </a:solidFill>
                <a:ea typeface="微软雅黑" panose="020B0503020204020204" pitchFamily="34" charset="-122"/>
              </a:rPr>
              <a:t>Whoever has no rule over his own </a:t>
            </a:r>
            <a:r>
              <a:rPr lang="en-US" altLang="zh-CN" sz="3200" b="1" u="sng" dirty="0" err="1">
                <a:solidFill>
                  <a:schemeClr val="bg1"/>
                </a:solidFill>
                <a:ea typeface="微软雅黑" panose="020B0503020204020204" pitchFamily="34" charset="-122"/>
              </a:rPr>
              <a:t>spiritIs</a:t>
            </a:r>
            <a:r>
              <a:rPr lang="en-US" altLang="zh-CN" sz="3200" b="1" u="sng" dirty="0">
                <a:solidFill>
                  <a:schemeClr val="bg1"/>
                </a:solidFill>
                <a:ea typeface="微软雅黑" panose="020B0503020204020204" pitchFamily="34" charset="-122"/>
              </a:rPr>
              <a:t> like a city broken down, without walls.</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所以，我们不丧胆。外体虽然毁坏，内心却一天新似一天。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we do not lose heart. Even though our outward man is perishing, yet the inward man is being renewed day by day.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我们这至暂至轻的苦楚，要为我们成就极重无比永远的荣耀。</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our light affliction, which is but for a moment, is working for us a far more exceeding and eternal weight of glory,</a:t>
            </a:r>
          </a:p>
        </p:txBody>
      </p:sp>
    </p:spTree>
    <p:extLst>
      <p:ext uri="{BB962C8B-B14F-4D97-AF65-F5344CB8AC3E}">
        <p14:creationId xmlns:p14="http://schemas.microsoft.com/office/powerpoint/2010/main" val="2465926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4:16-18】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原来我们不是顾念所见的，乃是顾念所不见的；因为所见的是暂时的，所不见的是永远的。</a:t>
            </a:r>
          </a:p>
          <a:p>
            <a:pPr algn="l">
              <a:lnSpc>
                <a:spcPct val="112000"/>
              </a:lnSpc>
            </a:pPr>
            <a:r>
              <a:rPr lang="en-US" altLang="zh-CN" sz="32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1382128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a:t>
            </a:r>
            <a:r>
              <a:rPr lang="en-US" altLang="zh-CN" sz="3200" b="1" u="sng" dirty="0">
                <a:solidFill>
                  <a:schemeClr val="bg1"/>
                </a:solidFill>
                <a:ea typeface="微软雅黑" panose="020B0503020204020204" pitchFamily="34" charset="-122"/>
              </a:rPr>
              <a:t>John 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25-26】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耶稣对她说：“复活在我，生命也在我；信我的人，虽然死了，也必复活。</a:t>
            </a:r>
          </a:p>
          <a:p>
            <a:pPr algn="l">
              <a:lnSpc>
                <a:spcPct val="112000"/>
              </a:lnSpc>
            </a:pPr>
            <a:r>
              <a:rPr lang="en-US" altLang="zh-CN" sz="3200" b="1" dirty="0">
                <a:solidFill>
                  <a:schemeClr val="bg1"/>
                </a:solidFill>
                <a:ea typeface="微软雅黑" panose="020B0503020204020204" pitchFamily="34" charset="-122"/>
              </a:rPr>
              <a:t>Jesus said to her, "I am the resurrection and the life. He who believes in Me, though he may die, he shall live.</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凡活着信我的人必永远不死。你信这话吗？” </a:t>
            </a:r>
          </a:p>
          <a:p>
            <a:pPr algn="l">
              <a:lnSpc>
                <a:spcPct val="112000"/>
              </a:lnSpc>
            </a:pPr>
            <a:r>
              <a:rPr lang="en-US" altLang="zh-CN" sz="3200" b="1" dirty="0">
                <a:solidFill>
                  <a:schemeClr val="bg1"/>
                </a:solidFill>
                <a:ea typeface="微软雅黑" panose="020B0503020204020204" pitchFamily="34" charset="-122"/>
              </a:rPr>
              <a:t>And whoever lives and believes in Me shall never die. Do you believe this?"</a:t>
            </a:r>
          </a:p>
        </p:txBody>
      </p:sp>
    </p:spTree>
    <p:extLst>
      <p:ext uri="{BB962C8B-B14F-4D97-AF65-F5344CB8AC3E}">
        <p14:creationId xmlns:p14="http://schemas.microsoft.com/office/powerpoint/2010/main" val="2729795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16:33】</a:t>
            </a:r>
          </a:p>
          <a:p>
            <a:pPr algn="l">
              <a:lnSpc>
                <a:spcPct val="112000"/>
              </a:lnSpc>
            </a:pPr>
            <a:r>
              <a:rPr lang="zh-CN" altLang="en-US" sz="3200" b="1" dirty="0">
                <a:solidFill>
                  <a:srgbClr val="FFFF00"/>
                </a:solidFill>
                <a:ea typeface="微软雅黑" panose="020B0503020204020204" pitchFamily="34" charset="-122"/>
              </a:rPr>
              <a:t>我将这些事告诉你们，是要叫你们在我里面有平安。在世上你们有苦难，但你们可以放心，我已经胜了世界。”</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These things I have spoken to you, that in Me you may have peace. In the world you will have tribulation; but be of good cheer, I have overcome the world.”</a:t>
            </a:r>
          </a:p>
        </p:txBody>
      </p:sp>
    </p:spTree>
    <p:extLst>
      <p:ext uri="{BB962C8B-B14F-4D97-AF65-F5344CB8AC3E}">
        <p14:creationId xmlns:p14="http://schemas.microsoft.com/office/powerpoint/2010/main" val="222851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6:19】</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不要为自己积攒财宝在地上，地上有虫子咬，能锈坏，也有贼挖窟窿来偷；</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Do not lay up for yourselves treasures on earth, where moth and rust destroy and where thieves break in and steal;</a:t>
            </a:r>
          </a:p>
        </p:txBody>
      </p:sp>
    </p:spTree>
    <p:extLst>
      <p:ext uri="{BB962C8B-B14F-4D97-AF65-F5344CB8AC3E}">
        <p14:creationId xmlns:p14="http://schemas.microsoft.com/office/powerpoint/2010/main" val="3732339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万事令人厌烦（或作“万物满有困乏”），人不能说尽。眼看，看不饱；耳听，听不足。</a:t>
            </a:r>
          </a:p>
          <a:p>
            <a:pPr algn="l">
              <a:lnSpc>
                <a:spcPct val="112000"/>
              </a:lnSpc>
            </a:pPr>
            <a:r>
              <a:rPr lang="en-US" altLang="zh-CN" sz="3200" b="1" dirty="0">
                <a:solidFill>
                  <a:schemeClr val="bg1"/>
                </a:solidFill>
                <a:ea typeface="微软雅黑" panose="020B0503020204020204" pitchFamily="34" charset="-122"/>
              </a:rPr>
              <a:t>All things are full of labor; Man cannot express it. The eye is not satisfied with seeing, Nor the ear filled with hearing.</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我见日光之下所作的一切事，都是虚空，都是捕风。</a:t>
            </a:r>
          </a:p>
          <a:p>
            <a:pPr algn="l">
              <a:lnSpc>
                <a:spcPct val="112000"/>
              </a:lnSpc>
            </a:pPr>
            <a:r>
              <a:rPr lang="en-US" altLang="zh-CN" sz="3200" b="1" dirty="0">
                <a:solidFill>
                  <a:schemeClr val="bg1"/>
                </a:solidFill>
                <a:ea typeface="微软雅黑" panose="020B0503020204020204" pitchFamily="34" charset="-122"/>
              </a:rPr>
              <a:t>I have seen all the works that are done under the sun; and indeed, all is vanity and grasping for the wind.</a:t>
            </a:r>
          </a:p>
        </p:txBody>
      </p:sp>
    </p:spTree>
    <p:extLst>
      <p:ext uri="{BB962C8B-B14F-4D97-AF65-F5344CB8AC3E}">
        <p14:creationId xmlns:p14="http://schemas.microsoft.com/office/powerpoint/2010/main" val="386488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耶利米书 </a:t>
            </a:r>
            <a:r>
              <a:rPr lang="en-US" altLang="zh-CN" sz="3200" b="1" u="sng" dirty="0">
                <a:solidFill>
                  <a:schemeClr val="bg1"/>
                </a:solidFill>
                <a:ea typeface="微软雅黑" panose="020B0503020204020204" pitchFamily="34" charset="-122"/>
              </a:rPr>
              <a:t>Jeremiah 2:13】</a:t>
            </a:r>
          </a:p>
          <a:p>
            <a:pPr algn="l">
              <a:lnSpc>
                <a:spcPct val="112000"/>
              </a:lnSpc>
            </a:pPr>
            <a:r>
              <a:rPr lang="zh-CN" altLang="en-US" sz="3200" b="1" dirty="0">
                <a:solidFill>
                  <a:srgbClr val="FFFF00"/>
                </a:solidFill>
                <a:ea typeface="微软雅黑" panose="020B0503020204020204" pitchFamily="34" charset="-122"/>
              </a:rPr>
              <a:t>因为我的百姓作了两件恶事，就是离弃我这活水的泉源，为自己凿出池子，是破裂不能存水的池子。” </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For My people have committed two evils: They have forsaken Me, the fountain of living waters, And hewn themselves cisterns—broken cisterns that can hold no water.</a:t>
            </a:r>
          </a:p>
        </p:txBody>
      </p:sp>
    </p:spTree>
    <p:extLst>
      <p:ext uri="{BB962C8B-B14F-4D97-AF65-F5344CB8AC3E}">
        <p14:creationId xmlns:p14="http://schemas.microsoft.com/office/powerpoint/2010/main" val="3585753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4a】</a:t>
            </a:r>
          </a:p>
          <a:p>
            <a:pPr algn="l">
              <a:lnSpc>
                <a:spcPct val="112000"/>
              </a:lnSpc>
            </a:pPr>
            <a:r>
              <a:rPr lang="zh-CN" altLang="en-US" sz="3200" b="1" dirty="0">
                <a:solidFill>
                  <a:srgbClr val="FFFF00"/>
                </a:solidFill>
                <a:ea typeface="微软雅黑" panose="020B0503020204020204" pitchFamily="34" charset="-122"/>
              </a:rPr>
              <a:t>以别神代替耶和华的（或作“送礼物给别神的”），他们的愁苦必加增</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Their sorrows shall be multiplied who hasten after another god….</a:t>
            </a:r>
          </a:p>
        </p:txBody>
      </p:sp>
    </p:spTree>
    <p:extLst>
      <p:ext uri="{BB962C8B-B14F-4D97-AF65-F5344CB8AC3E}">
        <p14:creationId xmlns:p14="http://schemas.microsoft.com/office/powerpoint/2010/main" val="3199597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8:22】</a:t>
            </a:r>
          </a:p>
          <a:p>
            <a:pPr algn="l">
              <a:lnSpc>
                <a:spcPct val="112000"/>
              </a:lnSpc>
            </a:pPr>
            <a:r>
              <a:rPr lang="zh-CN" altLang="en-US" sz="3200" b="1" dirty="0">
                <a:solidFill>
                  <a:srgbClr val="FFFF00"/>
                </a:solidFill>
                <a:ea typeface="微软雅黑" panose="020B0503020204020204" pitchFamily="34" charset="-122"/>
              </a:rPr>
              <a:t>我们知道一切受造之物一同叹息、劳苦，直到如今。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we know that the whole creation groans and labors with birth pangs together until now.</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5:4a】</a:t>
            </a:r>
          </a:p>
          <a:p>
            <a:pPr algn="l">
              <a:lnSpc>
                <a:spcPct val="112000"/>
              </a:lnSpc>
            </a:pPr>
            <a:r>
              <a:rPr lang="zh-CN" altLang="en-US" sz="3200" b="1" dirty="0">
                <a:solidFill>
                  <a:srgbClr val="FFFF00"/>
                </a:solidFill>
                <a:ea typeface="微软雅黑" panose="020B0503020204020204" pitchFamily="34" charset="-122"/>
              </a:rPr>
              <a:t>我们在这帐棚里叹息劳苦</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For we who are in this tent groan, being burdened….</a:t>
            </a:r>
          </a:p>
        </p:txBody>
      </p:sp>
    </p:spTree>
    <p:extLst>
      <p:ext uri="{BB962C8B-B14F-4D97-AF65-F5344CB8AC3E}">
        <p14:creationId xmlns:p14="http://schemas.microsoft.com/office/powerpoint/2010/main" val="3924530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16:20a】</a:t>
            </a:r>
          </a:p>
          <a:p>
            <a:pPr algn="l">
              <a:lnSpc>
                <a:spcPct val="112000"/>
              </a:lnSpc>
            </a:pPr>
            <a:r>
              <a:rPr lang="zh-CN" altLang="en-US" sz="3200" b="1" dirty="0">
                <a:solidFill>
                  <a:srgbClr val="FFFF00"/>
                </a:solidFill>
                <a:ea typeface="微软雅黑" panose="020B0503020204020204" pitchFamily="34" charset="-122"/>
              </a:rPr>
              <a:t>我实实在在地告诉你们：你们将要痛哭、哀号，世人倒要喜乐；你们将要忧愁</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Most assuredly, I say to you that you will weep and lament, but the world will rejoice; and you will be sorrowful….</a:t>
            </a:r>
            <a:endParaRPr lang="zh-CN" altLang="en-US" sz="3200" b="1" dirty="0">
              <a:solidFill>
                <a:schemeClr val="bg1"/>
              </a:solidFill>
              <a:ea typeface="微软雅黑" panose="020B0503020204020204" pitchFamily="34" charset="-122"/>
            </a:endParaRPr>
          </a:p>
          <a:p>
            <a:pPr algn="l">
              <a:lnSpc>
                <a:spcPct val="112000"/>
              </a:lnSpc>
            </a:pPr>
            <a:endParaRPr lang="zh-CN" altLang="en-US"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16:33b】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在世上你们有苦难</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….In the world you will have tribulation….</a:t>
            </a:r>
          </a:p>
        </p:txBody>
      </p:sp>
    </p:spTree>
    <p:extLst>
      <p:ext uri="{BB962C8B-B14F-4D97-AF65-F5344CB8AC3E}">
        <p14:creationId xmlns:p14="http://schemas.microsoft.com/office/powerpoint/2010/main" val="121026877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10175</TotalTime>
  <Words>2304</Words>
  <Application>Microsoft Office PowerPoint</Application>
  <PresentationFormat>On-screen Show (4:3)</PresentationFormat>
  <Paragraphs>99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Arial</vt:lpstr>
      <vt:lpstr>Calibri</vt:lpstr>
      <vt:lpstr>Calibri Light</vt:lpstr>
      <vt:lpstr>Office 主题</vt:lpstr>
      <vt:lpstr>从忧愁到喜乐 From Sorrow to Joy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Luke Wei</cp:lastModifiedBy>
  <cp:revision>890</cp:revision>
  <dcterms:created xsi:type="dcterms:W3CDTF">2018-02-16T18:09:56Z</dcterms:created>
  <dcterms:modified xsi:type="dcterms:W3CDTF">2022-06-27T04:46:19Z</dcterms:modified>
</cp:coreProperties>
</file>