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3851" r:id="rId2"/>
  </p:sldMasterIdLst>
  <p:notesMasterIdLst>
    <p:notesMasterId r:id="rId31"/>
  </p:notesMasterIdLst>
  <p:sldIdLst>
    <p:sldId id="2214" r:id="rId3"/>
    <p:sldId id="2699" r:id="rId4"/>
    <p:sldId id="3224" r:id="rId5"/>
    <p:sldId id="3286" r:id="rId6"/>
    <p:sldId id="3306" r:id="rId7"/>
    <p:sldId id="3248" r:id="rId8"/>
    <p:sldId id="3313" r:id="rId9"/>
    <p:sldId id="3314" r:id="rId10"/>
    <p:sldId id="3315" r:id="rId11"/>
    <p:sldId id="3307" r:id="rId12"/>
    <p:sldId id="3316" r:id="rId13"/>
    <p:sldId id="3225" r:id="rId14"/>
    <p:sldId id="3317" r:id="rId15"/>
    <p:sldId id="3318" r:id="rId16"/>
    <p:sldId id="3308" r:id="rId17"/>
    <p:sldId id="3319" r:id="rId18"/>
    <p:sldId id="3320" r:id="rId19"/>
    <p:sldId id="3268" r:id="rId20"/>
    <p:sldId id="3287" r:id="rId21"/>
    <p:sldId id="3309" r:id="rId22"/>
    <p:sldId id="3321" r:id="rId23"/>
    <p:sldId id="3249" r:id="rId24"/>
    <p:sldId id="3322" r:id="rId25"/>
    <p:sldId id="3329" r:id="rId26"/>
    <p:sldId id="3323" r:id="rId27"/>
    <p:sldId id="3324" r:id="rId28"/>
    <p:sldId id="3325" r:id="rId29"/>
    <p:sldId id="3330"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7" autoAdjust="0"/>
    <p:restoredTop sz="94679" autoAdjust="0"/>
  </p:normalViewPr>
  <p:slideViewPr>
    <p:cSldViewPr>
      <p:cViewPr varScale="1">
        <p:scale>
          <a:sx n="70" d="100"/>
          <a:sy n="70" d="100"/>
        </p:scale>
        <p:origin x="2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7/24/2022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7/24/2022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7/24/2022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46562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14313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63913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42769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62662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33077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64200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0243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7/24/2022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16886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376694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2159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7/24/2022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7/24/2022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7/24/2022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7/24/2022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7/24/2022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7/24/2022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7/24/2022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7/24/2022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2022/7/24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81125871"/>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认识神与永生</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Knowing God And Eternal Life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7/24/2022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6:60-61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66】</a:t>
            </a:r>
          </a:p>
          <a:p>
            <a:pPr algn="l">
              <a:lnSpc>
                <a:spcPct val="112000"/>
              </a:lnSpc>
            </a:pPr>
            <a:r>
              <a:rPr lang="en-US" altLang="zh-CN" sz="3200" b="1" dirty="0">
                <a:solidFill>
                  <a:srgbClr val="FFFF00"/>
                </a:solidFill>
                <a:ea typeface="微软雅黑" panose="020B0503020204020204" pitchFamily="34" charset="-122"/>
              </a:rPr>
              <a:t>60 </a:t>
            </a:r>
            <a:r>
              <a:rPr lang="zh-CN" altLang="en-US" sz="3200" b="1" dirty="0">
                <a:solidFill>
                  <a:srgbClr val="FFFF00"/>
                </a:solidFill>
                <a:ea typeface="微软雅黑" panose="020B0503020204020204" pitchFamily="34" charset="-122"/>
              </a:rPr>
              <a:t>祂的门徒中有好些人听见了，就说：“这话甚难，谁能听呢？”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many of His disciples, when they heard this, said, “This is a hard saying; who can understand it?”</a:t>
            </a:r>
          </a:p>
          <a:p>
            <a:pPr algn="l">
              <a:lnSpc>
                <a:spcPct val="112000"/>
              </a:lnSpc>
            </a:pPr>
            <a:r>
              <a:rPr lang="en-US" altLang="zh-CN" sz="3200" b="1" dirty="0">
                <a:solidFill>
                  <a:srgbClr val="FFFF00"/>
                </a:solidFill>
                <a:ea typeface="微软雅黑" panose="020B0503020204020204" pitchFamily="34" charset="-122"/>
              </a:rPr>
              <a:t>61 </a:t>
            </a:r>
            <a:r>
              <a:rPr lang="zh-CN" altLang="en-US" sz="3200" b="1" dirty="0">
                <a:solidFill>
                  <a:srgbClr val="FFFF00"/>
                </a:solidFill>
                <a:ea typeface="微软雅黑" panose="020B0503020204020204" pitchFamily="34" charset="-122"/>
              </a:rPr>
              <a:t>耶稣心里知道门徒为这话议论，就对他们说：“这话是叫你们厌弃吗（“厌弃”原文作“跌倒”）？</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When Jesus knew in Himself that His disciples complained about this, He said to them, “Does this offend you?</a:t>
            </a:r>
          </a:p>
        </p:txBody>
      </p:sp>
    </p:spTree>
    <p:extLst>
      <p:ext uri="{BB962C8B-B14F-4D97-AF65-F5344CB8AC3E}">
        <p14:creationId xmlns:p14="http://schemas.microsoft.com/office/powerpoint/2010/main" val="148858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6:60-61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66】</a:t>
            </a:r>
          </a:p>
          <a:p>
            <a:pPr algn="l">
              <a:lnSpc>
                <a:spcPct val="112000"/>
              </a:lnSpc>
            </a:pPr>
            <a:r>
              <a:rPr lang="en-US" altLang="zh-CN" sz="3200" b="1" dirty="0">
                <a:solidFill>
                  <a:srgbClr val="FFFF00"/>
                </a:solidFill>
                <a:ea typeface="微软雅黑" panose="020B0503020204020204" pitchFamily="34" charset="-122"/>
              </a:rPr>
              <a:t>66 </a:t>
            </a:r>
            <a:r>
              <a:rPr lang="zh-CN" altLang="en-US" sz="3200" b="1" dirty="0">
                <a:solidFill>
                  <a:srgbClr val="FFFF00"/>
                </a:solidFill>
                <a:ea typeface="微软雅黑" panose="020B0503020204020204" pitchFamily="34" charset="-122"/>
              </a:rPr>
              <a:t>从此，他门徒中多有退去的，不再和祂同行。</a:t>
            </a:r>
          </a:p>
          <a:p>
            <a:pPr algn="l">
              <a:lnSpc>
                <a:spcPct val="112000"/>
              </a:lnSpc>
            </a:pPr>
            <a:r>
              <a:rPr lang="en-US" altLang="zh-CN" sz="3200" b="1" dirty="0">
                <a:solidFill>
                  <a:schemeClr val="bg1"/>
                </a:solidFill>
                <a:ea typeface="微软雅黑" panose="020B0503020204020204" pitchFamily="34" charset="-122"/>
              </a:rPr>
              <a:t>From that time many of His disciples went back and walked with Him no more.</a:t>
            </a:r>
          </a:p>
        </p:txBody>
      </p:sp>
    </p:spTree>
    <p:extLst>
      <p:ext uri="{BB962C8B-B14F-4D97-AF65-F5344CB8AC3E}">
        <p14:creationId xmlns:p14="http://schemas.microsoft.com/office/powerpoint/2010/main" val="1522081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6:11-15】</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耶稣拿起饼来祝谢了，就分给那坐着的人，分鱼也是这样，都随着他们所要的。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Jesus took the loaves, and when He had given thanks He distributed them to the disciples, and the disciples to those sitting down; and likewise of the fish, as much as they wanted.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他们吃饱了，耶稣对门徒说：“把剩下的零碎收拾起来，免得有糟蹋的。”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when they were filled, He said to His disciples, “Gather up the fragments that remain, so that nothing is lost.”</a:t>
            </a:r>
          </a:p>
        </p:txBody>
      </p:sp>
    </p:spTree>
    <p:extLst>
      <p:ext uri="{BB962C8B-B14F-4D97-AF65-F5344CB8AC3E}">
        <p14:creationId xmlns:p14="http://schemas.microsoft.com/office/powerpoint/2010/main" val="303821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6:11-15】</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他们便将那五个大麦饼的零碎，就是众人吃了剩下的，收拾起来，装满了十二个篮子。</a:t>
            </a:r>
            <a:r>
              <a:rPr lang="en-US" altLang="zh-CN" sz="3200" b="1" dirty="0">
                <a:solidFill>
                  <a:schemeClr val="bg1"/>
                </a:solidFill>
                <a:ea typeface="微软雅黑" panose="020B0503020204020204" pitchFamily="34" charset="-122"/>
              </a:rPr>
              <a:t>Therefore they gathered them up, and filled twelve baskets with the fragments of the five barley loaves which were left over by those who had eaten.</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众人看见耶稣所行的神迹，就说：“这真是那要到世间来的先知。”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those men, when they had seen the sign that Jesus did, said, “This is truly the Prophet who is to come into the world.”</a:t>
            </a:r>
          </a:p>
        </p:txBody>
      </p:sp>
    </p:spTree>
    <p:extLst>
      <p:ext uri="{BB962C8B-B14F-4D97-AF65-F5344CB8AC3E}">
        <p14:creationId xmlns:p14="http://schemas.microsoft.com/office/powerpoint/2010/main" val="3015855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6:11-15】</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耶稣既知道众人要来强逼祂作王，就独自又退到山上去了。</a:t>
            </a:r>
          </a:p>
          <a:p>
            <a:pPr algn="l">
              <a:lnSpc>
                <a:spcPct val="112000"/>
              </a:lnSpc>
            </a:pPr>
            <a:r>
              <a:rPr lang="en-US" altLang="zh-CN" sz="3200" b="1" dirty="0">
                <a:solidFill>
                  <a:schemeClr val="bg1"/>
                </a:solidFill>
                <a:ea typeface="微软雅黑" panose="020B0503020204020204" pitchFamily="34" charset="-122"/>
              </a:rPr>
              <a:t>Therefore when Jesus perceived that they were about to come and take Him by force to make Him king, He departed again to the mountain by Himself alone.</a:t>
            </a:r>
          </a:p>
        </p:txBody>
      </p:sp>
    </p:spTree>
    <p:extLst>
      <p:ext uri="{BB962C8B-B14F-4D97-AF65-F5344CB8AC3E}">
        <p14:creationId xmlns:p14="http://schemas.microsoft.com/office/powerpoint/2010/main" val="705449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3664830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27011703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所以，　神任凭他们逞着心里的情欲行污秽的事，以致彼此玷辱自己的身体。</a:t>
            </a:r>
          </a:p>
          <a:p>
            <a:pPr algn="l">
              <a:lnSpc>
                <a:spcPct val="112000"/>
              </a:lnSpc>
            </a:pPr>
            <a:r>
              <a:rPr lang="en-US" altLang="zh-CN" sz="32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他们既然故意不认识　神，　神就任凭他们存邪僻的心，行那些不合理的事；</a:t>
            </a:r>
          </a:p>
          <a:p>
            <a:pPr algn="l">
              <a:lnSpc>
                <a:spcPct val="112000"/>
              </a:lnSpc>
            </a:pPr>
            <a:r>
              <a:rPr lang="en-US" altLang="zh-CN" sz="32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p:txBody>
      </p:sp>
    </p:spTree>
    <p:extLst>
      <p:ext uri="{BB962C8B-B14F-4D97-AF65-F5344CB8AC3E}">
        <p14:creationId xmlns:p14="http://schemas.microsoft.com/office/powerpoint/2010/main" val="526070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提多书 </a:t>
            </a:r>
            <a:r>
              <a:rPr lang="en-US" altLang="zh-CN" sz="3400" b="1" u="sng" dirty="0">
                <a:solidFill>
                  <a:schemeClr val="bg1"/>
                </a:solidFill>
                <a:ea typeface="微软雅黑" panose="020B0503020204020204" pitchFamily="34" charset="-122"/>
              </a:rPr>
              <a:t>Titus 1:16】</a:t>
            </a:r>
          </a:p>
          <a:p>
            <a:pPr algn="l">
              <a:lnSpc>
                <a:spcPct val="112000"/>
              </a:lnSpc>
            </a:pPr>
            <a:r>
              <a:rPr lang="zh-CN" altLang="en-US" sz="3400" b="1" dirty="0">
                <a:solidFill>
                  <a:srgbClr val="FFFF00"/>
                </a:solidFill>
                <a:ea typeface="微软雅黑" panose="020B0503020204020204" pitchFamily="34" charset="-122"/>
              </a:rPr>
              <a:t>他们说是认识　神，行事却和祂相背；本是可憎恶的，是悖逆的，在各样善事上是可废弃的。</a:t>
            </a:r>
          </a:p>
          <a:p>
            <a:pPr algn="l">
              <a:lnSpc>
                <a:spcPct val="112000"/>
              </a:lnSpc>
            </a:pPr>
            <a:r>
              <a:rPr lang="en-US" altLang="zh-CN" sz="3400" b="1" dirty="0">
                <a:solidFill>
                  <a:schemeClr val="bg1"/>
                </a:solidFill>
                <a:ea typeface="微软雅黑" panose="020B0503020204020204" pitchFamily="34" charset="-122"/>
              </a:rPr>
              <a:t>They profess to know God, but in works they deny Him, being abominable, disobedient, and disqualified for every good work.</a:t>
            </a:r>
          </a:p>
        </p:txBody>
      </p:sp>
    </p:spTree>
    <p:extLst>
      <p:ext uri="{BB962C8B-B14F-4D97-AF65-F5344CB8AC3E}">
        <p14:creationId xmlns:p14="http://schemas.microsoft.com/office/powerpoint/2010/main" val="17373275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2:3-4】</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我们若遵守祂的诫命，就晓得是认识祂。</a:t>
            </a:r>
          </a:p>
          <a:p>
            <a:pPr algn="l">
              <a:lnSpc>
                <a:spcPct val="112000"/>
              </a:lnSpc>
            </a:pPr>
            <a:r>
              <a:rPr lang="en-US" altLang="zh-CN" sz="3400" b="1" dirty="0">
                <a:solidFill>
                  <a:schemeClr val="bg1"/>
                </a:solidFill>
                <a:ea typeface="微软雅黑" panose="020B0503020204020204" pitchFamily="34" charset="-122"/>
              </a:rPr>
              <a:t>Now by this we know that we know Him, if we keep His commandments.</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人若说“我认识祂”，却不遵守祂的诫命，便是说谎话的，真理也不在他心里了。</a:t>
            </a:r>
          </a:p>
          <a:p>
            <a:pPr algn="l">
              <a:lnSpc>
                <a:spcPct val="112000"/>
              </a:lnSpc>
            </a:pPr>
            <a:r>
              <a:rPr lang="en-US" altLang="zh-CN" sz="3400" b="1" dirty="0">
                <a:solidFill>
                  <a:schemeClr val="bg1"/>
                </a:solidFill>
                <a:ea typeface="微软雅黑" panose="020B0503020204020204" pitchFamily="34" charset="-122"/>
              </a:rPr>
              <a:t>He who says, “I know Him,” and does not keep His commandments, is a liar, and the truth is not in him.</a:t>
            </a:r>
          </a:p>
        </p:txBody>
      </p:sp>
    </p:spTree>
    <p:extLst>
      <p:ext uri="{BB962C8B-B14F-4D97-AF65-F5344CB8AC3E}">
        <p14:creationId xmlns:p14="http://schemas.microsoft.com/office/powerpoint/2010/main" val="3155414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17:3】</a:t>
            </a:r>
          </a:p>
          <a:p>
            <a:pPr algn="l">
              <a:lnSpc>
                <a:spcPct val="112000"/>
              </a:lnSpc>
            </a:pPr>
            <a:r>
              <a:rPr lang="zh-CN" altLang="en-US" sz="3400" b="1" dirty="0">
                <a:solidFill>
                  <a:srgbClr val="FFFF00"/>
                </a:solidFill>
                <a:ea typeface="微软雅黑" panose="020B0503020204020204" pitchFamily="34" charset="-122"/>
              </a:rPr>
              <a:t>认识你独一的真神，并且认识你所差来的耶稣基督，这就是永生。</a:t>
            </a:r>
          </a:p>
          <a:p>
            <a:pPr algn="l">
              <a:lnSpc>
                <a:spcPct val="112000"/>
              </a:lnSpc>
            </a:pPr>
            <a:r>
              <a:rPr lang="en-US" altLang="zh-CN" sz="3400" b="1" dirty="0">
                <a:solidFill>
                  <a:schemeClr val="bg1"/>
                </a:solidFill>
                <a:ea typeface="微软雅黑" panose="020B0503020204020204" pitchFamily="34" charset="-122"/>
              </a:rPr>
              <a:t>And this is eternal life, that they may know You, the only true God, and Jesus Christ whom You have sent.</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10:4】</a:t>
            </a:r>
          </a:p>
          <a:p>
            <a:pPr algn="l">
              <a:lnSpc>
                <a:spcPct val="112000"/>
              </a:lnSpc>
            </a:pPr>
            <a:r>
              <a:rPr lang="zh-CN" altLang="en-US" sz="3400" b="1" dirty="0">
                <a:solidFill>
                  <a:srgbClr val="FFFF00"/>
                </a:solidFill>
                <a:ea typeface="微软雅黑" panose="020B0503020204020204" pitchFamily="34" charset="-122"/>
              </a:rPr>
              <a:t>恶人面带骄傲，说：“耶和华必不追究。”他一切所想的，都以为没有　神。</a:t>
            </a:r>
          </a:p>
          <a:p>
            <a:pPr algn="l">
              <a:lnSpc>
                <a:spcPct val="112000"/>
              </a:lnSpc>
            </a:pPr>
            <a:r>
              <a:rPr lang="en-US" altLang="zh-CN" sz="3400" b="1" dirty="0">
                <a:solidFill>
                  <a:schemeClr val="bg1"/>
                </a:solidFill>
                <a:ea typeface="微软雅黑" panose="020B0503020204020204" pitchFamily="34" charset="-122"/>
              </a:rPr>
              <a:t>The wicked in his proud countenance does not seek God; God is in none of his thoughts.</a:t>
            </a:r>
          </a:p>
        </p:txBody>
      </p:sp>
    </p:spTree>
    <p:extLst>
      <p:ext uri="{BB962C8B-B14F-4D97-AF65-F5344CB8AC3E}">
        <p14:creationId xmlns:p14="http://schemas.microsoft.com/office/powerpoint/2010/main" val="2328992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1:21】</a:t>
            </a:r>
          </a:p>
          <a:p>
            <a:pPr algn="l">
              <a:lnSpc>
                <a:spcPct val="112000"/>
              </a:lnSpc>
            </a:pPr>
            <a:r>
              <a:rPr lang="zh-CN" altLang="en-US" sz="3400" b="1" dirty="0">
                <a:solidFill>
                  <a:srgbClr val="FFFF00"/>
                </a:solidFill>
                <a:ea typeface="微软雅黑" panose="020B0503020204020204" pitchFamily="34" charset="-122"/>
              </a:rPr>
              <a:t>世人凭自己的智慧，既不认识神，神就乐意用人所当作愚拙的道理拯救那些信的人，这就是神的智慧了。</a:t>
            </a:r>
          </a:p>
          <a:p>
            <a:pPr algn="l">
              <a:lnSpc>
                <a:spcPct val="112000"/>
              </a:lnSpc>
            </a:pPr>
            <a:r>
              <a:rPr lang="en-US" altLang="zh-CN" sz="3400" b="1" dirty="0">
                <a:solidFill>
                  <a:schemeClr val="bg1"/>
                </a:solidFill>
                <a:ea typeface="微软雅黑" panose="020B0503020204020204" pitchFamily="34" charset="-122"/>
              </a:rPr>
              <a:t>For since, in the wisdom of God, the world through wisdom did not know God, it pleased God through the foolishness of the message preached to save those who believe.</a:t>
            </a:r>
          </a:p>
        </p:txBody>
      </p:sp>
    </p:spTree>
    <p:extLst>
      <p:ext uri="{BB962C8B-B14F-4D97-AF65-F5344CB8AC3E}">
        <p14:creationId xmlns:p14="http://schemas.microsoft.com/office/powerpoint/2010/main" val="29023393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10:5-6】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将各样的计谋，各样拦阻人认识神的那些自高之事一概攻破了，又将人所有的心意夺回，使他都顺服基督。</a:t>
            </a:r>
            <a:r>
              <a:rPr lang="en-US" altLang="zh-CN" sz="3400" b="1" dirty="0">
                <a:solidFill>
                  <a:schemeClr val="bg1"/>
                </a:solidFill>
                <a:ea typeface="微软雅黑" panose="020B0503020204020204" pitchFamily="34" charset="-122"/>
              </a:rPr>
              <a:t>casting down arguments and every high thing that exalts itself against the knowledge of God, bringing every thought into captivity to the obedience of Christ,</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并且我已经预备好了，等你们十分顺服的时候，要责罚那一切不顺服的人。</a:t>
            </a:r>
          </a:p>
          <a:p>
            <a:pPr algn="l">
              <a:lnSpc>
                <a:spcPct val="112000"/>
              </a:lnSpc>
            </a:pPr>
            <a:r>
              <a:rPr lang="en-US" altLang="zh-CN" sz="3400" b="1" dirty="0">
                <a:solidFill>
                  <a:schemeClr val="bg1"/>
                </a:solidFill>
                <a:ea typeface="微软雅黑" panose="020B0503020204020204" pitchFamily="34" charset="-122"/>
              </a:rPr>
              <a:t>and being ready to punish all disobedience when your obedience is fulfilled.</a:t>
            </a:r>
          </a:p>
        </p:txBody>
      </p:sp>
    </p:spTree>
    <p:extLst>
      <p:ext uri="{BB962C8B-B14F-4D97-AF65-F5344CB8AC3E}">
        <p14:creationId xmlns:p14="http://schemas.microsoft.com/office/powerpoint/2010/main" val="15430484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12:7】</a:t>
            </a:r>
          </a:p>
          <a:p>
            <a:pPr algn="l">
              <a:lnSpc>
                <a:spcPct val="112000"/>
              </a:lnSpc>
            </a:pPr>
            <a:r>
              <a:rPr lang="zh-CN" altLang="en-US" sz="3400" b="1" dirty="0">
                <a:solidFill>
                  <a:srgbClr val="FFFF00"/>
                </a:solidFill>
                <a:ea typeface="微软雅黑" panose="020B0503020204020204" pitchFamily="34" charset="-122"/>
              </a:rPr>
              <a:t>又恐怕我因所得的启示甚大，就过于自高，所以有一根刺加在我肉体上，就是撒但的差役要攻击我，免得我过于自高。</a:t>
            </a:r>
          </a:p>
          <a:p>
            <a:pPr algn="l">
              <a:lnSpc>
                <a:spcPct val="112000"/>
              </a:lnSpc>
            </a:pPr>
            <a:r>
              <a:rPr lang="en-US" altLang="zh-CN" sz="3400" b="1" dirty="0">
                <a:solidFill>
                  <a:schemeClr val="bg1"/>
                </a:solidFill>
                <a:ea typeface="微软雅黑" panose="020B0503020204020204" pitchFamily="34" charset="-122"/>
              </a:rPr>
              <a:t>And lest I should be exalted above measure by the abundance of the revelations, a thorn in the flesh was given to me, a messenger of Satan to buffet me, lest I be exalted above measure.</a:t>
            </a:r>
          </a:p>
        </p:txBody>
      </p:sp>
    </p:spTree>
    <p:extLst>
      <p:ext uri="{BB962C8B-B14F-4D97-AF65-F5344CB8AC3E}">
        <p14:creationId xmlns:p14="http://schemas.microsoft.com/office/powerpoint/2010/main" val="28355594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提摩太前书 </a:t>
            </a:r>
            <a:r>
              <a:rPr lang="en-US" altLang="zh-CN" sz="3400" b="1" u="sng" dirty="0">
                <a:solidFill>
                  <a:schemeClr val="bg1"/>
                </a:solidFill>
                <a:ea typeface="微软雅黑" panose="020B0503020204020204" pitchFamily="34" charset="-122"/>
              </a:rPr>
              <a:t>1 Timothy 3:6】</a:t>
            </a:r>
          </a:p>
          <a:p>
            <a:pPr algn="l">
              <a:lnSpc>
                <a:spcPct val="112000"/>
              </a:lnSpc>
            </a:pPr>
            <a:r>
              <a:rPr lang="zh-CN" altLang="en-US" sz="3400" b="1" dirty="0">
                <a:solidFill>
                  <a:srgbClr val="FFFF00"/>
                </a:solidFill>
                <a:ea typeface="微软雅黑" panose="020B0503020204020204" pitchFamily="34" charset="-122"/>
              </a:rPr>
              <a:t>初入教的不可作监督，恐怕他自高自大，就落在魔鬼所受的刑罚里。</a:t>
            </a:r>
          </a:p>
          <a:p>
            <a:pPr algn="l">
              <a:lnSpc>
                <a:spcPct val="112000"/>
              </a:lnSpc>
            </a:pPr>
            <a:r>
              <a:rPr lang="en-US" altLang="zh-CN" sz="3400" b="1" dirty="0">
                <a:solidFill>
                  <a:schemeClr val="bg1"/>
                </a:solidFill>
                <a:ea typeface="微软雅黑" panose="020B0503020204020204" pitchFamily="34" charset="-122"/>
              </a:rPr>
              <a:t>He must not be a recent convert, or he may become conceited and fall under the same judgment as the devil.</a:t>
            </a:r>
          </a:p>
        </p:txBody>
      </p:sp>
    </p:spTree>
    <p:extLst>
      <p:ext uri="{BB962C8B-B14F-4D97-AF65-F5344CB8AC3E}">
        <p14:creationId xmlns:p14="http://schemas.microsoft.com/office/powerpoint/2010/main" val="16364298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17:3】</a:t>
            </a:r>
          </a:p>
          <a:p>
            <a:pPr algn="l">
              <a:lnSpc>
                <a:spcPct val="112000"/>
              </a:lnSpc>
            </a:pPr>
            <a:r>
              <a:rPr lang="zh-CN" altLang="en-US" sz="3400" b="1" dirty="0">
                <a:solidFill>
                  <a:srgbClr val="FFFF00"/>
                </a:solidFill>
                <a:ea typeface="微软雅黑" panose="020B0503020204020204" pitchFamily="34" charset="-122"/>
              </a:rPr>
              <a:t>认识你独一的真神，并且认识你所差来的耶稣基督，这就是永生。</a:t>
            </a:r>
          </a:p>
          <a:p>
            <a:pPr algn="l">
              <a:lnSpc>
                <a:spcPct val="112000"/>
              </a:lnSpc>
            </a:pPr>
            <a:r>
              <a:rPr lang="en-US" altLang="zh-CN" sz="3400" b="1" dirty="0">
                <a:solidFill>
                  <a:schemeClr val="bg1"/>
                </a:solidFill>
                <a:ea typeface="微软雅黑" panose="020B0503020204020204" pitchFamily="34" charset="-122"/>
              </a:rPr>
              <a:t>And this is eternal life, that they may know You, the only true God, and Jesus Christ whom You have sent.</a:t>
            </a:r>
          </a:p>
        </p:txBody>
      </p:sp>
    </p:spTree>
    <p:extLst>
      <p:ext uri="{BB962C8B-B14F-4D97-AF65-F5344CB8AC3E}">
        <p14:creationId xmlns:p14="http://schemas.microsoft.com/office/powerpoint/2010/main" val="25488891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雅各书 </a:t>
            </a:r>
            <a:r>
              <a:rPr lang="en-US" altLang="zh-CN" sz="3400" b="1" u="sng" dirty="0">
                <a:solidFill>
                  <a:schemeClr val="bg1"/>
                </a:solidFill>
                <a:ea typeface="微软雅黑" panose="020B0503020204020204" pitchFamily="34" charset="-122"/>
              </a:rPr>
              <a:t>James 4:6】</a:t>
            </a:r>
          </a:p>
          <a:p>
            <a:pPr algn="l">
              <a:lnSpc>
                <a:spcPct val="112000"/>
              </a:lnSpc>
            </a:pPr>
            <a:r>
              <a:rPr lang="zh-CN" altLang="en-US" sz="3400" b="1" dirty="0">
                <a:solidFill>
                  <a:srgbClr val="FFFF00"/>
                </a:solidFill>
                <a:ea typeface="微软雅黑" panose="020B0503020204020204" pitchFamily="34" charset="-122"/>
              </a:rPr>
              <a:t>但祂赐更多的恩典，所以经上说：“　神阻挡骄傲的人，赐恩给谦卑的人。”</a:t>
            </a:r>
          </a:p>
          <a:p>
            <a:pPr algn="l">
              <a:lnSpc>
                <a:spcPct val="112000"/>
              </a:lnSpc>
            </a:pPr>
            <a:r>
              <a:rPr lang="en-US" altLang="zh-CN" sz="3400" b="1" dirty="0">
                <a:solidFill>
                  <a:schemeClr val="bg1"/>
                </a:solidFill>
                <a:ea typeface="微软雅黑" panose="020B0503020204020204" pitchFamily="34" charset="-122"/>
              </a:rPr>
              <a:t>But He gives more grace. Therefore He says: “God resists the proud, But gives grace to the humble.”</a:t>
            </a:r>
          </a:p>
        </p:txBody>
      </p:sp>
    </p:spTree>
    <p:extLst>
      <p:ext uri="{BB962C8B-B14F-4D97-AF65-F5344CB8AC3E}">
        <p14:creationId xmlns:p14="http://schemas.microsoft.com/office/powerpoint/2010/main" val="640816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2:11-12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17-18】</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到那日，眼目高傲的必降为卑，性情狂傲的都必屈膝，惟独耶和华被尊崇。</a:t>
            </a:r>
          </a:p>
          <a:p>
            <a:pPr algn="l">
              <a:lnSpc>
                <a:spcPct val="112000"/>
              </a:lnSpc>
            </a:pPr>
            <a:r>
              <a:rPr lang="en-US" altLang="zh-CN" sz="3400" b="1" dirty="0">
                <a:solidFill>
                  <a:schemeClr val="bg1"/>
                </a:solidFill>
                <a:ea typeface="微软雅黑" panose="020B0503020204020204" pitchFamily="34" charset="-122"/>
              </a:rPr>
              <a:t>The lofty looks of man shall be humbled, The haughtiness of men shall be bowed down, And the Lord alone shall be exalted in that day.</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必有万军耶和华降罚的一个日子，要临到骄傲狂妄的，一切自高的都必降为卑；</a:t>
            </a:r>
          </a:p>
          <a:p>
            <a:pPr algn="l">
              <a:lnSpc>
                <a:spcPct val="112000"/>
              </a:lnSpc>
            </a:pPr>
            <a:r>
              <a:rPr lang="en-US" altLang="zh-CN" sz="3400" b="1" dirty="0">
                <a:solidFill>
                  <a:schemeClr val="bg1"/>
                </a:solidFill>
                <a:ea typeface="微软雅黑" panose="020B0503020204020204" pitchFamily="34" charset="-122"/>
              </a:rPr>
              <a:t>For the day of the Lord of hosts Shall come upon everything proud and lofty, Upon everything lifted up—And it shall be brought low—</a:t>
            </a:r>
          </a:p>
        </p:txBody>
      </p:sp>
    </p:spTree>
    <p:extLst>
      <p:ext uri="{BB962C8B-B14F-4D97-AF65-F5344CB8AC3E}">
        <p14:creationId xmlns:p14="http://schemas.microsoft.com/office/powerpoint/2010/main" val="33282542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2:11-12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17-18】</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骄傲的必屈膝，狂妄的必降卑。在那日，惟独耶和华被尊崇。</a:t>
            </a:r>
          </a:p>
          <a:p>
            <a:pPr algn="l">
              <a:lnSpc>
                <a:spcPct val="112000"/>
              </a:lnSpc>
            </a:pPr>
            <a:r>
              <a:rPr lang="en-US" altLang="zh-CN" sz="3400" b="1" dirty="0">
                <a:solidFill>
                  <a:schemeClr val="bg1"/>
                </a:solidFill>
                <a:ea typeface="微软雅黑" panose="020B0503020204020204" pitchFamily="34" charset="-122"/>
              </a:rPr>
              <a:t>The loftiness of man shall be bowed down, And the haughtiness of men shall be brought low; The Lord alone will be exalted in that day,</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偶像必全然废弃。</a:t>
            </a:r>
          </a:p>
          <a:p>
            <a:pPr algn="l">
              <a:lnSpc>
                <a:spcPct val="112000"/>
              </a:lnSpc>
            </a:pPr>
            <a:r>
              <a:rPr lang="en-US" altLang="zh-CN" sz="3400" b="1" dirty="0">
                <a:solidFill>
                  <a:schemeClr val="bg1"/>
                </a:solidFill>
                <a:ea typeface="微软雅黑" panose="020B0503020204020204" pitchFamily="34" charset="-122"/>
              </a:rPr>
              <a:t>But the idols He shall utterly abolish.</a:t>
            </a:r>
          </a:p>
        </p:txBody>
      </p:sp>
    </p:spTree>
    <p:extLst>
      <p:ext uri="{BB962C8B-B14F-4D97-AF65-F5344CB8AC3E}">
        <p14:creationId xmlns:p14="http://schemas.microsoft.com/office/powerpoint/2010/main" val="4153342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3:11a】</a:t>
            </a:r>
            <a:r>
              <a:rPr lang="zh-CN" altLang="en-US" sz="3200" b="1" u="sng" dirty="0">
                <a:solidFill>
                  <a:schemeClr val="bg1"/>
                </a:solidFill>
                <a:ea typeface="微软雅黑" panose="020B0503020204020204" pitchFamily="34" charset="-122"/>
              </a:rPr>
              <a:t>　</a:t>
            </a:r>
          </a:p>
          <a:p>
            <a:pPr algn="l">
              <a:lnSpc>
                <a:spcPct val="112000"/>
              </a:lnSpc>
            </a:pPr>
            <a:r>
              <a:rPr lang="zh-CN" altLang="en-US" sz="3200" b="1" dirty="0">
                <a:solidFill>
                  <a:srgbClr val="FFFF00"/>
                </a:solidFill>
                <a:ea typeface="微软雅黑" panose="020B0503020204020204" pitchFamily="34" charset="-122"/>
              </a:rPr>
              <a:t>神造万物，各按其时成为美好，又将永生安置在世人心里（“永生”原文作“永远”）</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He has made everything beautiful in its time. Also He has put eternity in their hearts….</a:t>
            </a:r>
          </a:p>
        </p:txBody>
      </p:sp>
    </p:spTree>
    <p:extLst>
      <p:ext uri="{BB962C8B-B14F-4D97-AF65-F5344CB8AC3E}">
        <p14:creationId xmlns:p14="http://schemas.microsoft.com/office/powerpoint/2010/main" val="3732339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a:t>
            </a:r>
          </a:p>
          <a:p>
            <a:pPr algn="l">
              <a:lnSpc>
                <a:spcPct val="112000"/>
              </a:lnSpc>
            </a:pPr>
            <a:r>
              <a:rPr lang="zh-CN" altLang="en-US" sz="3200" b="1" dirty="0">
                <a:solidFill>
                  <a:srgbClr val="FFFF00"/>
                </a:solidFill>
                <a:ea typeface="微软雅黑" panose="020B0503020204020204" pitchFamily="34" charset="-122"/>
              </a:rPr>
              <a:t>因为世人都犯了罪，亏缺了神的荣耀，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9:27】</a:t>
            </a:r>
          </a:p>
          <a:p>
            <a:pPr algn="l">
              <a:lnSpc>
                <a:spcPct val="112000"/>
              </a:lnSpc>
            </a:pPr>
            <a:r>
              <a:rPr lang="zh-CN" altLang="en-US" sz="3200" b="1" dirty="0">
                <a:solidFill>
                  <a:srgbClr val="FFFF00"/>
                </a:solidFill>
                <a:ea typeface="微软雅黑" panose="020B0503020204020204" pitchFamily="34" charset="-122"/>
              </a:rPr>
              <a:t>按着定命，人人都有一死，死后且有审判。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2623361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17:3】</a:t>
            </a:r>
          </a:p>
          <a:p>
            <a:pPr algn="l">
              <a:lnSpc>
                <a:spcPct val="112000"/>
              </a:lnSpc>
            </a:pPr>
            <a:r>
              <a:rPr lang="zh-CN" altLang="en-US" sz="3200" b="1" dirty="0">
                <a:solidFill>
                  <a:srgbClr val="FFFF00"/>
                </a:solidFill>
                <a:ea typeface="微软雅黑" panose="020B0503020204020204" pitchFamily="34" charset="-122"/>
              </a:rPr>
              <a:t>认识你独一的真神，并且认识你所差来的耶稣基督，这就是永生。</a:t>
            </a:r>
          </a:p>
          <a:p>
            <a:pPr algn="l">
              <a:lnSpc>
                <a:spcPct val="112000"/>
              </a:lnSpc>
            </a:pPr>
            <a:r>
              <a:rPr lang="en-US" altLang="zh-CN" sz="3200" b="1" dirty="0">
                <a:solidFill>
                  <a:schemeClr val="bg1"/>
                </a:solidFill>
                <a:ea typeface="微软雅黑" panose="020B0503020204020204" pitchFamily="34" charset="-122"/>
              </a:rPr>
              <a:t>And this is eternal life, that they may know You, the only true God, and Jesus Christ whom You have sent.</a:t>
            </a:r>
          </a:p>
        </p:txBody>
      </p:sp>
    </p:spTree>
    <p:extLst>
      <p:ext uri="{BB962C8B-B14F-4D97-AF65-F5344CB8AC3E}">
        <p14:creationId xmlns:p14="http://schemas.microsoft.com/office/powerpoint/2010/main" val="1125555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Matthew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18-22】</a:t>
            </a:r>
          </a:p>
          <a:p>
            <a:pPr algn="l">
              <a:lnSpc>
                <a:spcPct val="112000"/>
              </a:lnSpc>
            </a:pPr>
            <a:r>
              <a:rPr lang="en-US" altLang="zh-CN" sz="3200" b="1" dirty="0">
                <a:solidFill>
                  <a:srgbClr val="FFFF00"/>
                </a:solidFill>
                <a:ea typeface="微软雅黑" panose="020B0503020204020204" pitchFamily="34" charset="-122"/>
              </a:rPr>
              <a:t>18</a:t>
            </a:r>
            <a:r>
              <a:rPr lang="zh-CN" altLang="en-US" sz="3200" b="1" dirty="0">
                <a:solidFill>
                  <a:srgbClr val="FFFF00"/>
                </a:solidFill>
                <a:ea typeface="微软雅黑" panose="020B0503020204020204" pitchFamily="34" charset="-122"/>
              </a:rPr>
              <a:t>耶稣见许多人围着祂，就吩咐渡到那边去。</a:t>
            </a:r>
          </a:p>
          <a:p>
            <a:pPr algn="l">
              <a:lnSpc>
                <a:spcPct val="112000"/>
              </a:lnSpc>
            </a:pPr>
            <a:r>
              <a:rPr lang="en-US" altLang="zh-CN" sz="3200" b="1" dirty="0">
                <a:solidFill>
                  <a:schemeClr val="bg1"/>
                </a:solidFill>
                <a:ea typeface="微软雅黑" panose="020B0503020204020204" pitchFamily="34" charset="-122"/>
              </a:rPr>
              <a:t>And when Jesus saw great multitudes about Him, He gave a command to depart to the other side.</a:t>
            </a:r>
          </a:p>
          <a:p>
            <a:pPr algn="l">
              <a:lnSpc>
                <a:spcPct val="112000"/>
              </a:lnSpc>
            </a:pPr>
            <a:r>
              <a:rPr lang="en-US" altLang="zh-CN" sz="3200" b="1" dirty="0">
                <a:solidFill>
                  <a:srgbClr val="FFFF00"/>
                </a:solidFill>
                <a:ea typeface="微软雅黑" panose="020B0503020204020204" pitchFamily="34" charset="-122"/>
              </a:rPr>
              <a:t>19</a:t>
            </a:r>
            <a:r>
              <a:rPr lang="zh-CN" altLang="en-US" sz="3200" b="1" dirty="0">
                <a:solidFill>
                  <a:srgbClr val="FFFF00"/>
                </a:solidFill>
                <a:ea typeface="微软雅黑" panose="020B0503020204020204" pitchFamily="34" charset="-122"/>
              </a:rPr>
              <a:t>有一个文士来对祂说：“夫子，你无论往哪里去，我要跟从你。” </a:t>
            </a:r>
            <a:r>
              <a:rPr lang="en-US" altLang="zh-CN" sz="3200" b="1" dirty="0">
                <a:solidFill>
                  <a:schemeClr val="bg1"/>
                </a:solidFill>
                <a:ea typeface="微软雅黑" panose="020B0503020204020204" pitchFamily="34" charset="-122"/>
              </a:rPr>
              <a:t>Then a certain scribe came and said to Him, "Teacher, I will follow You wherever You go."</a:t>
            </a:r>
          </a:p>
          <a:p>
            <a:pPr algn="l">
              <a:lnSpc>
                <a:spcPct val="112000"/>
              </a:lnSpc>
            </a:pPr>
            <a:r>
              <a:rPr lang="en-US" altLang="zh-CN" sz="3200" b="1" dirty="0">
                <a:solidFill>
                  <a:srgbClr val="FFFF00"/>
                </a:solidFill>
                <a:ea typeface="微软雅黑" panose="020B0503020204020204" pitchFamily="34" charset="-122"/>
              </a:rPr>
              <a:t>20</a:t>
            </a:r>
            <a:r>
              <a:rPr lang="zh-CN" altLang="en-US" sz="3200" b="1" dirty="0">
                <a:solidFill>
                  <a:srgbClr val="FFFF00"/>
                </a:solidFill>
                <a:ea typeface="微软雅黑" panose="020B0503020204020204" pitchFamily="34" charset="-122"/>
              </a:rPr>
              <a:t>耶稣说：“狐狸有洞，天空的飞鸟有窝，人子却没有枕头的地方。” </a:t>
            </a:r>
            <a:r>
              <a:rPr lang="en-US" altLang="zh-CN" sz="3200" b="1" dirty="0">
                <a:solidFill>
                  <a:schemeClr val="bg1"/>
                </a:solidFill>
                <a:ea typeface="微软雅黑" panose="020B0503020204020204" pitchFamily="34" charset="-122"/>
              </a:rPr>
              <a:t>And Jesus said to him, "Foxes have holes and birds of the air have nests, but the Son of Man has nowhere to lay His head."</a:t>
            </a:r>
          </a:p>
        </p:txBody>
      </p:sp>
    </p:spTree>
    <p:extLst>
      <p:ext uri="{BB962C8B-B14F-4D97-AF65-F5344CB8AC3E}">
        <p14:creationId xmlns:p14="http://schemas.microsoft.com/office/powerpoint/2010/main" val="468960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Matthew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18-22】</a:t>
            </a:r>
          </a:p>
          <a:p>
            <a:pPr algn="l">
              <a:lnSpc>
                <a:spcPct val="112000"/>
              </a:lnSpc>
            </a:pPr>
            <a:r>
              <a:rPr lang="en-US" altLang="zh-CN" sz="3200" b="1" dirty="0">
                <a:solidFill>
                  <a:srgbClr val="FFFF00"/>
                </a:solidFill>
                <a:ea typeface="微软雅黑" panose="020B0503020204020204" pitchFamily="34" charset="-122"/>
              </a:rPr>
              <a:t>21</a:t>
            </a:r>
            <a:r>
              <a:rPr lang="zh-CN" altLang="en-US" sz="3200" b="1" dirty="0">
                <a:solidFill>
                  <a:srgbClr val="FFFF00"/>
                </a:solidFill>
                <a:ea typeface="微软雅黑" panose="020B0503020204020204" pitchFamily="34" charset="-122"/>
              </a:rPr>
              <a:t>又有一个门徒对耶稣说：“主啊，容我先回去埋葬我的父亲。”</a:t>
            </a:r>
          </a:p>
          <a:p>
            <a:pPr algn="l">
              <a:lnSpc>
                <a:spcPct val="112000"/>
              </a:lnSpc>
            </a:pPr>
            <a:r>
              <a:rPr lang="zh-CN" altLang="en-US" sz="3200" b="1" dirty="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Then another of His disciples said to Him, "Lord, let me first go and bury my father."</a:t>
            </a:r>
          </a:p>
          <a:p>
            <a:pPr algn="l">
              <a:lnSpc>
                <a:spcPct val="112000"/>
              </a:lnSpc>
            </a:pPr>
            <a:r>
              <a:rPr lang="en-US" altLang="zh-CN" sz="3200" b="1" dirty="0">
                <a:solidFill>
                  <a:srgbClr val="FFFF00"/>
                </a:solidFill>
                <a:ea typeface="微软雅黑" panose="020B0503020204020204" pitchFamily="34" charset="-122"/>
              </a:rPr>
              <a:t>22</a:t>
            </a:r>
            <a:r>
              <a:rPr lang="zh-CN" altLang="en-US" sz="3200" b="1" dirty="0">
                <a:solidFill>
                  <a:srgbClr val="FFFF00"/>
                </a:solidFill>
                <a:ea typeface="微软雅黑" panose="020B0503020204020204" pitchFamily="34" charset="-122"/>
              </a:rPr>
              <a:t>耶稣说：“任凭死人埋葬他们的死人，你跟从我吧！” </a:t>
            </a:r>
          </a:p>
          <a:p>
            <a:pPr algn="l">
              <a:lnSpc>
                <a:spcPct val="112000"/>
              </a:lnSpc>
            </a:pPr>
            <a:r>
              <a:rPr lang="en-US" altLang="zh-CN" sz="3200" b="1" dirty="0">
                <a:solidFill>
                  <a:schemeClr val="bg1"/>
                </a:solidFill>
                <a:ea typeface="微软雅黑" panose="020B0503020204020204" pitchFamily="34" charset="-122"/>
              </a:rPr>
              <a:t>But Jesus said to him, "Follow Me, and let the dead bury their own dead."</a:t>
            </a:r>
          </a:p>
        </p:txBody>
      </p:sp>
    </p:spTree>
    <p:extLst>
      <p:ext uri="{BB962C8B-B14F-4D97-AF65-F5344CB8AC3E}">
        <p14:creationId xmlns:p14="http://schemas.microsoft.com/office/powerpoint/2010/main" val="4158180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14:25-27】</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有极多的人和耶稣同行。祂转过来对他们说：</a:t>
            </a:r>
            <a:r>
              <a:rPr lang="en-US" altLang="zh-CN" sz="3200" b="1" dirty="0">
                <a:solidFill>
                  <a:schemeClr val="bg1"/>
                </a:solidFill>
                <a:ea typeface="微软雅黑" panose="020B0503020204020204" pitchFamily="34" charset="-122"/>
              </a:rPr>
              <a:t>Now great multitudes went with Him. And He turned and said to them,</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人到我这里来，若不爱我胜过爱自己的父母、妻子、儿女、弟兄、姐妹和自己的性命，就不能作我的门徒（“爱我胜过爱”原文作“恨”）；</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If anyone comes to Me and does not hate his father and mother, wife and children, brothers and sisters, yes, and his own life also, he cannot be My disciple.</a:t>
            </a:r>
          </a:p>
        </p:txBody>
      </p:sp>
    </p:spTree>
    <p:extLst>
      <p:ext uri="{BB962C8B-B14F-4D97-AF65-F5344CB8AC3E}">
        <p14:creationId xmlns:p14="http://schemas.microsoft.com/office/powerpoint/2010/main" val="793253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14:25-27】</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凡不背着自己十字架跟从我的，也不能作我的门徒。</a:t>
            </a:r>
          </a:p>
          <a:p>
            <a:pPr algn="l">
              <a:lnSpc>
                <a:spcPct val="112000"/>
              </a:lnSpc>
            </a:pPr>
            <a:r>
              <a:rPr lang="en-US" altLang="zh-CN" sz="3200" b="1" dirty="0">
                <a:solidFill>
                  <a:schemeClr val="bg1"/>
                </a:solidFill>
                <a:ea typeface="微软雅黑" panose="020B0503020204020204" pitchFamily="34" charset="-122"/>
              </a:rPr>
              <a:t>And whoever does not bear his cross and come after Me cannot be My disciple.</a:t>
            </a:r>
          </a:p>
        </p:txBody>
      </p:sp>
    </p:spTree>
    <p:extLst>
      <p:ext uri="{BB962C8B-B14F-4D97-AF65-F5344CB8AC3E}">
        <p14:creationId xmlns:p14="http://schemas.microsoft.com/office/powerpoint/2010/main" val="1146907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3044</TotalTime>
  <Words>2101</Words>
  <Application>Microsoft Office PowerPoint</Application>
  <PresentationFormat>On-screen Show (4:3)</PresentationFormat>
  <Paragraphs>111</Paragraphs>
  <Slides>28</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微软雅黑</vt:lpstr>
      <vt:lpstr>新細明體</vt:lpstr>
      <vt:lpstr>宋体</vt:lpstr>
      <vt:lpstr>宋体</vt:lpstr>
      <vt:lpstr>Arial</vt:lpstr>
      <vt:lpstr>Calibri</vt:lpstr>
      <vt:lpstr>Calibri Light</vt:lpstr>
      <vt:lpstr>Garamond</vt:lpstr>
      <vt:lpstr>3_Office Theme</vt:lpstr>
      <vt:lpstr>Office 主题</vt:lpstr>
      <vt:lpstr>认识神与永生 Knowing God And Eternal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332</cp:revision>
  <dcterms:created xsi:type="dcterms:W3CDTF">2005-10-06T16:33:29Z</dcterms:created>
  <dcterms:modified xsi:type="dcterms:W3CDTF">2022-07-24T18:17:12Z</dcterms:modified>
</cp:coreProperties>
</file>