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187" r:id="rId2"/>
  </p:sldMasterIdLst>
  <p:notesMasterIdLst>
    <p:notesMasterId r:id="rId35"/>
  </p:notesMasterIdLst>
  <p:sldIdLst>
    <p:sldId id="3465" r:id="rId3"/>
    <p:sldId id="3466" r:id="rId4"/>
    <p:sldId id="3467" r:id="rId5"/>
    <p:sldId id="3468" r:id="rId6"/>
    <p:sldId id="3247" r:id="rId7"/>
    <p:sldId id="3287" r:id="rId8"/>
    <p:sldId id="3469" r:id="rId9"/>
    <p:sldId id="3470" r:id="rId10"/>
    <p:sldId id="3225" r:id="rId11"/>
    <p:sldId id="3289" r:id="rId12"/>
    <p:sldId id="3290" r:id="rId13"/>
    <p:sldId id="3291" r:id="rId14"/>
    <p:sldId id="3292" r:id="rId15"/>
    <p:sldId id="3293" r:id="rId16"/>
    <p:sldId id="3268" r:id="rId17"/>
    <p:sldId id="3249" r:id="rId18"/>
    <p:sldId id="3294" r:id="rId19"/>
    <p:sldId id="3250" r:id="rId20"/>
    <p:sldId id="3251" r:id="rId21"/>
    <p:sldId id="3269" r:id="rId22"/>
    <p:sldId id="3252" r:id="rId23"/>
    <p:sldId id="3270" r:id="rId24"/>
    <p:sldId id="3271" r:id="rId25"/>
    <p:sldId id="3272" r:id="rId26"/>
    <p:sldId id="3295" r:id="rId27"/>
    <p:sldId id="3273" r:id="rId28"/>
    <p:sldId id="3253" r:id="rId29"/>
    <p:sldId id="3296" r:id="rId30"/>
    <p:sldId id="3274" r:id="rId31"/>
    <p:sldId id="3297" r:id="rId32"/>
    <p:sldId id="3275" r:id="rId33"/>
    <p:sldId id="3298"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508"/>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22" autoAdjust="0"/>
    <p:restoredTop sz="94679" autoAdjust="0"/>
  </p:normalViewPr>
  <p:slideViewPr>
    <p:cSldViewPr>
      <p:cViewPr varScale="1">
        <p:scale>
          <a:sx n="70" d="100"/>
          <a:sy n="70" d="100"/>
        </p:scale>
        <p:origin x="3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8/7/2022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8/7/2022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8/7/2022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8/7/2022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38408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057536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04058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01155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96899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57780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374076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02292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8/7/2022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467752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730585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55867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8/7/2022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8/7/2022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8/7/2022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8/7/2022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8/7/2022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8/7/2022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8/7/2022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8/7/2022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2022/8/7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85991990"/>
      </p:ext>
    </p:extLst>
  </p:cSld>
  <p:clrMap bg1="lt1" tx1="dk1" bg2="lt2" tx2="dk2" accent1="accent1" accent2="accent2" accent3="accent3" accent4="accent4" accent5="accent5" accent6="accent6" hlink="hlink" folHlink="folHlink"/>
  <p:sldLayoutIdLst>
    <p:sldLayoutId id="2147486188" r:id="rId1"/>
    <p:sldLayoutId id="2147486189" r:id="rId2"/>
    <p:sldLayoutId id="2147486190" r:id="rId3"/>
    <p:sldLayoutId id="2147486191" r:id="rId4"/>
    <p:sldLayoutId id="2147486192" r:id="rId5"/>
    <p:sldLayoutId id="2147486193" r:id="rId6"/>
    <p:sldLayoutId id="2147486194" r:id="rId7"/>
    <p:sldLayoutId id="2147486195" r:id="rId8"/>
    <p:sldLayoutId id="2147486196" r:id="rId9"/>
    <p:sldLayoutId id="2147486197" r:id="rId10"/>
    <p:sldLayoutId id="21474861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神的拣选与预定</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God's Election and Predestination</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8/7/2022</a:t>
            </a:r>
            <a:endParaRPr lang="zh-CN" altLang="en-US" b="1" dirty="0">
              <a:solidFill>
                <a:schemeClr val="bg1"/>
              </a:solidFill>
            </a:endParaRPr>
          </a:p>
        </p:txBody>
      </p:sp>
    </p:spTree>
    <p:extLst>
      <p:ext uri="{BB962C8B-B14F-4D97-AF65-F5344CB8AC3E}">
        <p14:creationId xmlns:p14="http://schemas.microsoft.com/office/powerpoint/2010/main" val="2816373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9:11-21】</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正如经上所记：“雅各是我所爱的，以扫是我所恶的。” </a:t>
            </a:r>
            <a:r>
              <a:rPr lang="en-US" altLang="zh-CN" sz="3200" b="1" dirty="0">
                <a:solidFill>
                  <a:schemeClr val="bg1"/>
                </a:solidFill>
                <a:ea typeface="微软雅黑" panose="020B0503020204020204" pitchFamily="34" charset="-122"/>
              </a:rPr>
              <a:t>As it is written, “Jacob I have loved, but Esau I have hated.”</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这样，我们可说什么呢？难道　神有什么不公平吗？断乎没有！</a:t>
            </a:r>
            <a:r>
              <a:rPr lang="en-US" altLang="zh-CN" sz="3200" b="1" dirty="0">
                <a:solidFill>
                  <a:schemeClr val="bg1"/>
                </a:solidFill>
                <a:ea typeface="微软雅黑" panose="020B0503020204020204" pitchFamily="34" charset="-122"/>
              </a:rPr>
              <a:t>What shall we say then? Is there unrighteousness with God? Certainly not!</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因祂对摩西说：“我要怜悯谁，就怜悯谁；要恩待谁，就恩待谁。”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He says to Moses, “I will have mercy on whomever I will have mercy, and I will have compassion on whomever I will have compassion.”</a:t>
            </a:r>
          </a:p>
        </p:txBody>
      </p:sp>
    </p:spTree>
    <p:extLst>
      <p:ext uri="{BB962C8B-B14F-4D97-AF65-F5344CB8AC3E}">
        <p14:creationId xmlns:p14="http://schemas.microsoft.com/office/powerpoint/2010/main" val="2147747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9:11-21】</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据此看来，这不在乎那定意的，也不在乎那奔跑的，只在乎发怜悯的　神。</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then it is not of him who wills, nor of him who runs, but of God who shows mercy.</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因为经上有话向法老说：“我将你兴起来，特要在你身上彰显我的权能，并要使我的名传遍天下。” </a:t>
            </a:r>
            <a:r>
              <a:rPr lang="en-US" altLang="zh-CN" sz="3400" b="1" dirty="0">
                <a:solidFill>
                  <a:schemeClr val="bg1"/>
                </a:solidFill>
                <a:ea typeface="微软雅黑" panose="020B0503020204020204" pitchFamily="34" charset="-122"/>
              </a:rPr>
              <a:t>For the Scripture says to the Pharaoh, “For this very purpose I have raised you up, that I may show My power in you, and that My name may be declared in all the earth.”</a:t>
            </a:r>
          </a:p>
        </p:txBody>
      </p:sp>
    </p:spTree>
    <p:extLst>
      <p:ext uri="{BB962C8B-B14F-4D97-AF65-F5344CB8AC3E}">
        <p14:creationId xmlns:p14="http://schemas.microsoft.com/office/powerpoint/2010/main" val="3876320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9:11-21】</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如此看来，　神要怜悯谁，就怜悯谁；要叫谁刚硬，就叫谁刚硬。</a:t>
            </a:r>
          </a:p>
          <a:p>
            <a:pPr algn="l">
              <a:lnSpc>
                <a:spcPct val="112000"/>
              </a:lnSpc>
            </a:pPr>
            <a:r>
              <a:rPr lang="en-US" altLang="zh-CN" sz="3400" b="1" dirty="0">
                <a:solidFill>
                  <a:schemeClr val="bg1"/>
                </a:solidFill>
                <a:ea typeface="微软雅黑" panose="020B0503020204020204" pitchFamily="34" charset="-122"/>
              </a:rPr>
              <a:t>Therefore He has mercy on whom He wills, and </a:t>
            </a:r>
            <a:r>
              <a:rPr lang="en-US" altLang="zh-CN" sz="3400" b="1" dirty="0">
                <a:solidFill>
                  <a:srgbClr val="FFFF00"/>
                </a:solidFill>
                <a:ea typeface="微软雅黑" panose="020B0503020204020204" pitchFamily="34" charset="-122"/>
              </a:rPr>
              <a:t>whom He wills He hardens.</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这样，你必对我说</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祂为什么还指责人呢</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有谁抗拒祂的旨意呢</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You will say to me then, "Why does He still find fault? For who resists His will?" </a:t>
            </a:r>
          </a:p>
        </p:txBody>
      </p:sp>
    </p:spTree>
    <p:extLst>
      <p:ext uri="{BB962C8B-B14F-4D97-AF65-F5344CB8AC3E}">
        <p14:creationId xmlns:p14="http://schemas.microsoft.com/office/powerpoint/2010/main" val="3206844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9:11-21】</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你这个人哪</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你是谁，竟敢向　神强嘴呢</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受造之物岂能对造祂的说</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你为什么这样造我呢</a:t>
            </a:r>
            <a:r>
              <a:rPr lang="en-US" altLang="zh-CN" sz="3400" b="1" dirty="0">
                <a:solidFill>
                  <a:srgbClr val="FFFF00"/>
                </a:solidFill>
                <a:ea typeface="微软雅黑" panose="020B0503020204020204" pitchFamily="34" charset="-122"/>
              </a:rPr>
              <a:t>?” </a:t>
            </a:r>
          </a:p>
          <a:p>
            <a:pPr algn="l">
              <a:lnSpc>
                <a:spcPct val="112000"/>
              </a:lnSpc>
            </a:pPr>
            <a:r>
              <a:rPr lang="en-US" altLang="zh-CN" sz="3200" b="1" dirty="0">
                <a:solidFill>
                  <a:schemeClr val="bg1"/>
                </a:solidFill>
                <a:ea typeface="微软雅黑" panose="020B0503020204020204" pitchFamily="34" charset="-122"/>
              </a:rPr>
              <a:t>On the contrary, who are you, O man, who answers back to God? The thing molded will not say to the molder, "Why did you make me like this," will it? </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窑匠难道没有权柄，从一团泥里拿一块作成贵重的器皿，又拿一块作成卑贱的器皿吗</a:t>
            </a:r>
            <a:r>
              <a:rPr lang="en-US" altLang="zh-CN" sz="3400" b="1" dirty="0">
                <a:solidFill>
                  <a:srgbClr val="FFFF00"/>
                </a:solidFill>
                <a:ea typeface="微软雅黑" panose="020B0503020204020204" pitchFamily="34" charset="-122"/>
              </a:rPr>
              <a:t>? </a:t>
            </a:r>
          </a:p>
          <a:p>
            <a:pPr algn="l">
              <a:lnSpc>
                <a:spcPct val="112000"/>
              </a:lnSpc>
            </a:pPr>
            <a:r>
              <a:rPr lang="en-US" altLang="zh-CN" sz="3200" b="1" dirty="0">
                <a:solidFill>
                  <a:schemeClr val="bg1"/>
                </a:solidFill>
                <a:ea typeface="微软雅黑" panose="020B0503020204020204" pitchFamily="34" charset="-122"/>
              </a:rPr>
              <a:t>Or does not the potter have a right over the clay, to make from the same lump one vessel for honorable use and another for common use?</a:t>
            </a:r>
          </a:p>
        </p:txBody>
      </p:sp>
    </p:spTree>
    <p:extLst>
      <p:ext uri="{BB962C8B-B14F-4D97-AF65-F5344CB8AC3E}">
        <p14:creationId xmlns:p14="http://schemas.microsoft.com/office/powerpoint/2010/main" val="4828873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以赛亚书 </a:t>
            </a:r>
            <a:r>
              <a:rPr lang="en-US" altLang="zh-CN" sz="3400" b="1" u="sng" dirty="0">
                <a:solidFill>
                  <a:schemeClr val="bg1"/>
                </a:solidFill>
                <a:ea typeface="微软雅黑" panose="020B0503020204020204" pitchFamily="34" charset="-122"/>
              </a:rPr>
              <a:t>Isaiah 29</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16】</a:t>
            </a:r>
          </a:p>
          <a:p>
            <a:pPr algn="l">
              <a:lnSpc>
                <a:spcPct val="112000"/>
              </a:lnSpc>
            </a:pPr>
            <a:r>
              <a:rPr lang="zh-CN" altLang="en-US" sz="3400" b="1" dirty="0">
                <a:solidFill>
                  <a:srgbClr val="FFFF00"/>
                </a:solidFill>
                <a:ea typeface="微软雅黑" panose="020B0503020204020204" pitchFamily="34" charset="-122"/>
              </a:rPr>
              <a:t>你们把事颠倒了，岂可看窑匠如泥吗</a:t>
            </a:r>
            <a:r>
              <a:rPr lang="en-US" altLang="zh-CN" sz="3400" b="1" dirty="0">
                <a:solidFill>
                  <a:srgbClr val="FFFF00"/>
                </a:solidFill>
                <a:ea typeface="微软雅黑" panose="020B0503020204020204" pitchFamily="34" charset="-122"/>
              </a:rPr>
              <a:t>? </a:t>
            </a:r>
            <a:r>
              <a:rPr lang="zh-CN" altLang="en-US" sz="3400" b="1" dirty="0">
                <a:solidFill>
                  <a:srgbClr val="FFFF00"/>
                </a:solidFill>
                <a:ea typeface="微软雅黑" panose="020B0503020204020204" pitchFamily="34" charset="-122"/>
              </a:rPr>
              <a:t>被制作的物，岂可论制作物的说，他没有制作我；或是被创造的物论造物的说，他没有聪明</a:t>
            </a:r>
            <a:r>
              <a:rPr lang="en-US" altLang="zh-CN" sz="3400" b="1" dirty="0">
                <a:solidFill>
                  <a:srgbClr val="FFFF00"/>
                </a:solidFill>
                <a:ea typeface="微软雅黑" panose="020B0503020204020204" pitchFamily="34" charset="-122"/>
              </a:rPr>
              <a:t>? </a:t>
            </a:r>
          </a:p>
          <a:p>
            <a:pPr algn="l">
              <a:lnSpc>
                <a:spcPct val="112000"/>
              </a:lnSpc>
            </a:pPr>
            <a:r>
              <a:rPr lang="en-US" altLang="zh-CN" sz="3400" b="1" dirty="0">
                <a:solidFill>
                  <a:schemeClr val="bg1"/>
                </a:solidFill>
                <a:ea typeface="微软雅黑" panose="020B0503020204020204" pitchFamily="34" charset="-122"/>
              </a:rPr>
              <a:t>You turn things upside down, as if the potter were thought to be like the clay! Shall what is formed say to him who formed it, 'He did not make me'? Can the pot say of the potter, 'He knows nothing'?</a:t>
            </a:r>
          </a:p>
        </p:txBody>
      </p:sp>
    </p:spTree>
    <p:extLst>
      <p:ext uri="{BB962C8B-B14F-4D97-AF65-F5344CB8AC3E}">
        <p14:creationId xmlns:p14="http://schemas.microsoft.com/office/powerpoint/2010/main" val="29266801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115:3】</a:t>
            </a:r>
          </a:p>
          <a:p>
            <a:pPr algn="l">
              <a:lnSpc>
                <a:spcPct val="112000"/>
              </a:lnSpc>
            </a:pPr>
            <a:r>
              <a:rPr lang="zh-CN" altLang="en-US" sz="3400" b="1" dirty="0">
                <a:solidFill>
                  <a:srgbClr val="FFFF00"/>
                </a:solidFill>
                <a:ea typeface="微软雅黑" panose="020B0503020204020204" pitchFamily="34" charset="-122"/>
              </a:rPr>
              <a:t>然而我们的　神在天上，都随自己的意旨行事。</a:t>
            </a:r>
          </a:p>
          <a:p>
            <a:pPr algn="l">
              <a:lnSpc>
                <a:spcPct val="112000"/>
              </a:lnSpc>
            </a:pPr>
            <a:r>
              <a:rPr lang="en-US" altLang="zh-CN" sz="3400" b="1" dirty="0">
                <a:solidFill>
                  <a:schemeClr val="bg1"/>
                </a:solidFill>
                <a:ea typeface="微软雅黑" panose="020B0503020204020204" pitchFamily="34" charset="-122"/>
              </a:rPr>
              <a:t>But our God is in the heavens; He does whatever He pleases.</a:t>
            </a:r>
          </a:p>
        </p:txBody>
      </p:sp>
    </p:spTree>
    <p:extLst>
      <p:ext uri="{BB962C8B-B14F-4D97-AF65-F5344CB8AC3E}">
        <p14:creationId xmlns:p14="http://schemas.microsoft.com/office/powerpoint/2010/main" val="17373275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11</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33-36】</a:t>
            </a:r>
          </a:p>
          <a:p>
            <a:pPr algn="l">
              <a:lnSpc>
                <a:spcPct val="112000"/>
              </a:lnSpc>
            </a:pPr>
            <a:r>
              <a:rPr lang="en-US" altLang="zh-CN" sz="3400" b="1" dirty="0">
                <a:solidFill>
                  <a:srgbClr val="FFFF00"/>
                </a:solidFill>
                <a:ea typeface="微软雅黑" panose="020B0503020204020204" pitchFamily="34" charset="-122"/>
              </a:rPr>
              <a:t>33 </a:t>
            </a:r>
            <a:r>
              <a:rPr lang="zh-CN" altLang="en-US" sz="3400" b="1" dirty="0">
                <a:solidFill>
                  <a:srgbClr val="FFFF00"/>
                </a:solidFill>
                <a:ea typeface="微软雅黑" panose="020B0503020204020204" pitchFamily="34" charset="-122"/>
              </a:rPr>
              <a:t>深哉</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　神丰富的智慧和知识。祂的判断何其难测</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祂的踪迹何其难寻</a:t>
            </a:r>
            <a:r>
              <a:rPr lang="en-US" altLang="zh-CN" sz="3400" b="1" dirty="0">
                <a:solidFill>
                  <a:srgbClr val="FFFF00"/>
                </a:solidFill>
                <a:ea typeface="微软雅黑" panose="020B0503020204020204" pitchFamily="34" charset="-122"/>
              </a:rPr>
              <a:t>! </a:t>
            </a:r>
          </a:p>
          <a:p>
            <a:pPr algn="l">
              <a:lnSpc>
                <a:spcPct val="112000"/>
              </a:lnSpc>
            </a:pPr>
            <a:r>
              <a:rPr lang="en-US" altLang="zh-CN" sz="3400" b="1" dirty="0">
                <a:solidFill>
                  <a:schemeClr val="bg1"/>
                </a:solidFill>
                <a:ea typeface="微软雅黑" panose="020B0503020204020204" pitchFamily="34" charset="-122"/>
              </a:rPr>
              <a:t>Oh, the depth of the riches both of the wisdom and knowledge of God! How unsearchable are His judgments and unfathomable His ways! </a:t>
            </a:r>
          </a:p>
          <a:p>
            <a:pPr algn="l">
              <a:lnSpc>
                <a:spcPct val="112000"/>
              </a:lnSpc>
            </a:pPr>
            <a:r>
              <a:rPr lang="en-US" altLang="zh-CN" sz="3400" b="1" dirty="0">
                <a:solidFill>
                  <a:srgbClr val="FFFF00"/>
                </a:solidFill>
                <a:ea typeface="微软雅黑" panose="020B0503020204020204" pitchFamily="34" charset="-122"/>
              </a:rPr>
              <a:t>34 </a:t>
            </a:r>
            <a:r>
              <a:rPr lang="zh-CN" altLang="en-US" sz="3400" b="1" dirty="0">
                <a:solidFill>
                  <a:srgbClr val="FFFF00"/>
                </a:solidFill>
                <a:ea typeface="微软雅黑" panose="020B0503020204020204" pitchFamily="34" charset="-122"/>
              </a:rPr>
              <a:t>谁知道主的心</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谁作过祂的谋士呢</a:t>
            </a:r>
            <a:r>
              <a:rPr lang="en-US" altLang="zh-CN" sz="3400" b="1" dirty="0">
                <a:solidFill>
                  <a:srgbClr val="FFFF00"/>
                </a:solidFill>
                <a:ea typeface="微软雅黑" panose="020B0503020204020204" pitchFamily="34" charset="-122"/>
              </a:rPr>
              <a:t>? </a:t>
            </a:r>
          </a:p>
          <a:p>
            <a:pPr algn="l">
              <a:lnSpc>
                <a:spcPct val="112000"/>
              </a:lnSpc>
            </a:pPr>
            <a:r>
              <a:rPr lang="en-US" altLang="zh-CN" sz="3400" b="1" dirty="0">
                <a:solidFill>
                  <a:schemeClr val="bg1"/>
                </a:solidFill>
                <a:ea typeface="微软雅黑" panose="020B0503020204020204" pitchFamily="34" charset="-122"/>
              </a:rPr>
              <a:t>For WHO HAS KNOWN THE MIND OF THE LORD, OR WHO BECAME HIS COUNSELOR? </a:t>
            </a:r>
          </a:p>
        </p:txBody>
      </p:sp>
    </p:spTree>
    <p:extLst>
      <p:ext uri="{BB962C8B-B14F-4D97-AF65-F5344CB8AC3E}">
        <p14:creationId xmlns:p14="http://schemas.microsoft.com/office/powerpoint/2010/main" val="154304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11</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33-36】</a:t>
            </a:r>
          </a:p>
          <a:p>
            <a:pPr algn="l">
              <a:lnSpc>
                <a:spcPct val="112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谁是先给了祂，使祂后来偿还呢</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Or WHO HAS FIRST GIVEN TO HIM THAT IT MIGHT BE PAID BACK TO HIM AGAIN? </a:t>
            </a:r>
          </a:p>
          <a:p>
            <a:pPr algn="l">
              <a:lnSpc>
                <a:spcPct val="112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因为万有都是本于祂，倚靠祂，归于祂。愿荣耀归给祂，直到永远。阿们。 </a:t>
            </a:r>
          </a:p>
          <a:p>
            <a:pPr algn="l">
              <a:lnSpc>
                <a:spcPct val="112000"/>
              </a:lnSpc>
            </a:pPr>
            <a:r>
              <a:rPr lang="en-US" altLang="zh-CN" sz="3400" b="1" dirty="0">
                <a:solidFill>
                  <a:schemeClr val="bg1"/>
                </a:solidFill>
                <a:ea typeface="微软雅黑" panose="020B0503020204020204" pitchFamily="34" charset="-122"/>
              </a:rPr>
              <a:t>For from Him and through Him and to Him are all things. To Him be the glory forever. Amen.</a:t>
            </a:r>
          </a:p>
        </p:txBody>
      </p:sp>
    </p:spTree>
    <p:extLst>
      <p:ext uri="{BB962C8B-B14F-4D97-AF65-F5344CB8AC3E}">
        <p14:creationId xmlns:p14="http://schemas.microsoft.com/office/powerpoint/2010/main" val="21444986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35】</a:t>
            </a:r>
          </a:p>
          <a:p>
            <a:pPr algn="l">
              <a:lnSpc>
                <a:spcPct val="112000"/>
              </a:lnSpc>
            </a:pPr>
            <a:r>
              <a:rPr lang="zh-CN" altLang="en-US" sz="3200" b="1" dirty="0">
                <a:solidFill>
                  <a:srgbClr val="FFFF00"/>
                </a:solidFill>
                <a:ea typeface="微软雅黑" panose="020B0503020204020204" pitchFamily="34" charset="-122"/>
              </a:rPr>
              <a:t>谁是先给了祂，使祂后来偿还呢</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Or WHO HAS FIRST GIVEN TO HIM THAT IT MIGHT BE PAID BACK TO HIM AGAIN? </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3:23-24】</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因为世人都犯了罪，亏缺了　神的荣耀，</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如今却蒙　神的恩典，因基督耶稣的救赎，就白白地称义。</a:t>
            </a:r>
            <a:r>
              <a:rPr lang="en-US" altLang="zh-CN" sz="3200" b="1" dirty="0">
                <a:solidFill>
                  <a:schemeClr val="bg1"/>
                </a:solidFill>
                <a:ea typeface="微软雅黑" panose="020B0503020204020204" pitchFamily="34" charset="-122"/>
              </a:rPr>
              <a:t>being justified freely by His grace through the redemption that is in Christ Jesus,</a:t>
            </a:r>
          </a:p>
        </p:txBody>
      </p:sp>
    </p:spTree>
    <p:extLst>
      <p:ext uri="{BB962C8B-B14F-4D97-AF65-F5344CB8AC3E}">
        <p14:creationId xmlns:p14="http://schemas.microsoft.com/office/powerpoint/2010/main" val="16051778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9:16】</a:t>
            </a:r>
          </a:p>
          <a:p>
            <a:pPr algn="l">
              <a:lnSpc>
                <a:spcPct val="112000"/>
              </a:lnSpc>
            </a:pPr>
            <a:r>
              <a:rPr lang="zh-CN" altLang="en-US" sz="3200" b="1" dirty="0">
                <a:solidFill>
                  <a:srgbClr val="FFFF00"/>
                </a:solidFill>
                <a:ea typeface="微软雅黑" panose="020B0503020204020204" pitchFamily="34" charset="-122"/>
              </a:rPr>
              <a:t>据此看来，这不在乎那定意的，也不在乎那奔跑的，只在乎发怜悯的　神。</a:t>
            </a:r>
            <a:r>
              <a:rPr lang="en-US" altLang="zh-CN" sz="3000" b="1" dirty="0">
                <a:solidFill>
                  <a:schemeClr val="bg1"/>
                </a:solidFill>
                <a:ea typeface="微软雅黑" panose="020B0503020204020204" pitchFamily="34" charset="-122"/>
              </a:rPr>
              <a:t>So then it is not of him who wills, nor of him who runs, but of God who shows mercy.</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9:11】</a:t>
            </a:r>
          </a:p>
          <a:p>
            <a:pPr algn="l">
              <a:lnSpc>
                <a:spcPct val="112000"/>
              </a:lnSpc>
            </a:pPr>
            <a:r>
              <a:rPr lang="zh-CN" altLang="en-US" sz="3200" b="1" dirty="0">
                <a:solidFill>
                  <a:srgbClr val="FFFF00"/>
                </a:solidFill>
                <a:ea typeface="微软雅黑" panose="020B0503020204020204" pitchFamily="34" charset="-122"/>
              </a:rPr>
              <a:t>（双子还没有生下来，善恶还没有作出来，只因要显明　神拣选人的旨意，不在乎人的行为，乃在乎召人的主。）</a:t>
            </a:r>
            <a:r>
              <a:rPr lang="en-US" altLang="zh-CN" sz="3200" b="1" dirty="0">
                <a:solidFill>
                  <a:schemeClr val="bg1"/>
                </a:solidFill>
                <a:ea typeface="微软雅黑" panose="020B0503020204020204" pitchFamily="34" charset="-122"/>
              </a:rPr>
              <a:t>(for the children not yet being born, nor having done any good or evil, that the purpose of God according to election might stand, not of works but of Him who calls),</a:t>
            </a:r>
          </a:p>
        </p:txBody>
      </p:sp>
    </p:spTree>
    <p:extLst>
      <p:ext uri="{BB962C8B-B14F-4D97-AF65-F5344CB8AC3E}">
        <p14:creationId xmlns:p14="http://schemas.microsoft.com/office/powerpoint/2010/main" val="4213241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17:6】</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你从世上赐给我的人，我已将你的名显明与他们。他们本是你的，你将他们赐给我，他们也遵守了你的道。</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have manifested Your name to the men whom You have given Me out of the world. They were Yours, You gave them to Me, and they have kept Your word.</a:t>
            </a:r>
          </a:p>
        </p:txBody>
      </p:sp>
    </p:spTree>
    <p:extLst>
      <p:ext uri="{BB962C8B-B14F-4D97-AF65-F5344CB8AC3E}">
        <p14:creationId xmlns:p14="http://schemas.microsoft.com/office/powerpoint/2010/main" val="4808999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2:8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9】</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你们得救是本乎恩，也因着信；这并不是出于自己，乃是　神所赐的；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by grace you have been saved through faith, and that not of yourselves; it is the gift of God,</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也不是出于行为，免得有人自夸。</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not of works, lest anyone should boast.</a:t>
            </a:r>
          </a:p>
        </p:txBody>
      </p:sp>
    </p:spTree>
    <p:extLst>
      <p:ext uri="{BB962C8B-B14F-4D97-AF65-F5344CB8AC3E}">
        <p14:creationId xmlns:p14="http://schemas.microsoft.com/office/powerpoint/2010/main" val="38625620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rgbClr val="FFFF00"/>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 </a:t>
            </a:r>
            <a:r>
              <a:rPr lang="en-US" altLang="zh-CN" sz="3200" b="1" u="sng" dirty="0">
                <a:solidFill>
                  <a:srgbClr val="FFFF00"/>
                </a:solidFill>
                <a:ea typeface="微软雅黑" panose="020B0503020204020204" pitchFamily="34" charset="-122"/>
              </a:rPr>
              <a:t>1 Corinthians 4:7】</a:t>
            </a:r>
          </a:p>
          <a:p>
            <a:pPr algn="l">
              <a:lnSpc>
                <a:spcPct val="112000"/>
              </a:lnSpc>
            </a:pPr>
            <a:r>
              <a:rPr lang="zh-CN" altLang="en-US" sz="3200" b="1" dirty="0">
                <a:solidFill>
                  <a:srgbClr val="FFFF00"/>
                </a:solidFill>
                <a:ea typeface="微软雅黑" panose="020B0503020204020204" pitchFamily="34" charset="-122"/>
              </a:rPr>
              <a:t>使你与人不同的是谁呢？你有什么不是领受的呢？若是领受的，为何自夸，仿佛不是领受的呢？</a:t>
            </a:r>
          </a:p>
          <a:p>
            <a:pPr algn="l">
              <a:lnSpc>
                <a:spcPct val="112000"/>
              </a:lnSpc>
            </a:pPr>
            <a:r>
              <a:rPr lang="en-US" altLang="zh-CN" sz="3200" b="1" dirty="0">
                <a:solidFill>
                  <a:schemeClr val="bg1"/>
                </a:solidFill>
                <a:ea typeface="微软雅黑" panose="020B0503020204020204" pitchFamily="34" charset="-122"/>
              </a:rPr>
              <a:t>For who makes you differ from another? And what do you have that you did not receive? Now if you did indeed receive it, why do you boast as if you had not received it?</a:t>
            </a:r>
          </a:p>
        </p:txBody>
      </p:sp>
    </p:spTree>
    <p:extLst>
      <p:ext uri="{BB962C8B-B14F-4D97-AF65-F5344CB8AC3E}">
        <p14:creationId xmlns:p14="http://schemas.microsoft.com/office/powerpoint/2010/main" val="19168632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10:28-30】</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我又赐给他们永生，他们永不灭亡，谁也不能从我手里把他们夺去。</a:t>
            </a:r>
            <a:r>
              <a:rPr lang="en-US" altLang="zh-CN" sz="3200" b="1" dirty="0">
                <a:solidFill>
                  <a:schemeClr val="bg1"/>
                </a:solidFill>
                <a:ea typeface="微软雅黑" panose="020B0503020204020204" pitchFamily="34" charset="-122"/>
              </a:rPr>
              <a:t>And I give them eternal life, and they shall never perish; neither shall anyone snatch them out of My hand.</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我父把羊赐给我，祂比万有都大，谁也不能从我父手里把他们夺去。</a:t>
            </a:r>
            <a:r>
              <a:rPr lang="en-US" altLang="zh-CN" sz="3200" b="1" dirty="0">
                <a:solidFill>
                  <a:schemeClr val="bg1"/>
                </a:solidFill>
                <a:ea typeface="微软雅黑" panose="020B0503020204020204" pitchFamily="34" charset="-122"/>
              </a:rPr>
              <a:t>My Father, who has given them to Me, is greater than all; and no one is able to snatch them out of My Father’s hand.</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我与父原为一。”</a:t>
            </a:r>
          </a:p>
          <a:p>
            <a:pPr algn="l">
              <a:lnSpc>
                <a:spcPct val="112000"/>
              </a:lnSpc>
            </a:pPr>
            <a:r>
              <a:rPr lang="en-US" altLang="zh-CN" sz="3200" b="1" dirty="0">
                <a:solidFill>
                  <a:schemeClr val="bg1"/>
                </a:solidFill>
                <a:ea typeface="微软雅黑" panose="020B0503020204020204" pitchFamily="34" charset="-122"/>
              </a:rPr>
              <a:t>I and My Father are one.”</a:t>
            </a:r>
          </a:p>
        </p:txBody>
      </p:sp>
    </p:spTree>
    <p:extLst>
      <p:ext uri="{BB962C8B-B14F-4D97-AF65-F5344CB8AC3E}">
        <p14:creationId xmlns:p14="http://schemas.microsoft.com/office/powerpoint/2010/main" val="14498855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11:29】</a:t>
            </a:r>
          </a:p>
          <a:p>
            <a:pPr algn="l">
              <a:lnSpc>
                <a:spcPct val="112000"/>
              </a:lnSpc>
            </a:pPr>
            <a:r>
              <a:rPr lang="zh-CN" altLang="en-US" sz="3200" b="1" dirty="0">
                <a:solidFill>
                  <a:srgbClr val="FFFF00"/>
                </a:solidFill>
                <a:ea typeface="微软雅黑" panose="020B0503020204020204" pitchFamily="34" charset="-122"/>
              </a:rPr>
              <a:t>因为　神的恩赐和选召是没有后悔的。</a:t>
            </a:r>
          </a:p>
          <a:p>
            <a:pPr algn="l">
              <a:lnSpc>
                <a:spcPct val="112000"/>
              </a:lnSpc>
            </a:pPr>
            <a:r>
              <a:rPr lang="en-US" altLang="zh-CN" sz="3200" b="1" dirty="0">
                <a:solidFill>
                  <a:schemeClr val="bg1"/>
                </a:solidFill>
                <a:ea typeface="微软雅黑" panose="020B0503020204020204" pitchFamily="34" charset="-122"/>
              </a:rPr>
              <a:t>For the gifts and the calling of God are irrevocable.</a:t>
            </a:r>
          </a:p>
        </p:txBody>
      </p:sp>
    </p:spTree>
    <p:extLst>
      <p:ext uri="{BB962C8B-B14F-4D97-AF65-F5344CB8AC3E}">
        <p14:creationId xmlns:p14="http://schemas.microsoft.com/office/powerpoint/2010/main" val="18886907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18:1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这事以后，保罗离了雅典，来到哥林多。</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After these things Paul departed from Athens and went to Corinth.</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每逢安息日，保罗在会堂里辩论，劝化犹太人和希腊人。</a:t>
            </a:r>
            <a:r>
              <a:rPr lang="en-US" altLang="zh-CN" sz="3200" b="1" dirty="0">
                <a:solidFill>
                  <a:schemeClr val="bg1"/>
                </a:solidFill>
                <a:ea typeface="微软雅黑" panose="020B0503020204020204" pitchFamily="34" charset="-122"/>
              </a:rPr>
              <a:t>And he reasoned in the synagogue every Sabbath, and persuaded both Jews and Greeks.</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西拉和提摩太从马其顿来的时候，保罗为道迫切，向犹太人证明耶稣是基督。</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When Silas and Timothy had come from Macedonia, Paul was compelled by the Spirit, and testified to the Jews that Jesus is the Christ.</a:t>
            </a:r>
          </a:p>
        </p:txBody>
      </p:sp>
    </p:spTree>
    <p:extLst>
      <p:ext uri="{BB962C8B-B14F-4D97-AF65-F5344CB8AC3E}">
        <p14:creationId xmlns:p14="http://schemas.microsoft.com/office/powerpoint/2010/main" val="26397837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18:1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他们既抗拒、毁谤，保罗就抖着衣裳，说：“你们的罪归到你们自己头上（“罪”原文作“血”），与我无干（原文作“我却干净”）。从今以后，我要往外邦人那里去。”</a:t>
            </a:r>
          </a:p>
          <a:p>
            <a:pPr algn="l">
              <a:lnSpc>
                <a:spcPct val="112000"/>
              </a:lnSpc>
            </a:pPr>
            <a:r>
              <a:rPr lang="en-US" altLang="zh-CN" sz="3200" b="1" dirty="0">
                <a:solidFill>
                  <a:schemeClr val="bg1"/>
                </a:solidFill>
                <a:ea typeface="微软雅黑" panose="020B0503020204020204" pitchFamily="34" charset="-122"/>
              </a:rPr>
              <a:t>But when they opposed him and blasphemed, he shook his garments and said to them, “Your blood be upon your own heads; I am clean. From now on I will go to the Gentiles.”</a:t>
            </a:r>
          </a:p>
        </p:txBody>
      </p:sp>
    </p:spTree>
    <p:extLst>
      <p:ext uri="{BB962C8B-B14F-4D97-AF65-F5344CB8AC3E}">
        <p14:creationId xmlns:p14="http://schemas.microsoft.com/office/powerpoint/2010/main" val="16510331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9-11】</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夜间，主在异象中对保罗说</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不要怕，只管讲，不要闭口；</a:t>
            </a:r>
            <a:r>
              <a:rPr lang="en-US" altLang="zh-CN" sz="3200" b="1" dirty="0">
                <a:solidFill>
                  <a:schemeClr val="bg1"/>
                </a:solidFill>
                <a:ea typeface="微软雅黑" panose="020B0503020204020204" pitchFamily="34" charset="-122"/>
              </a:rPr>
              <a:t>One night the Lord spoke to Paul in a vision: 'Do not be afraid; keep on speaking, do not be silent.</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有我与你同在，必没有人下手害你，因为在这城里我有许多的百姓。” </a:t>
            </a:r>
            <a:r>
              <a:rPr lang="en-US" altLang="zh-CN" sz="3200" b="1" dirty="0">
                <a:solidFill>
                  <a:schemeClr val="bg1"/>
                </a:solidFill>
                <a:ea typeface="微软雅黑" panose="020B0503020204020204" pitchFamily="34" charset="-122"/>
              </a:rPr>
              <a:t>For I am with you, and no one is going to attack and harm you, because I have many people in this city.'</a:t>
            </a:r>
          </a:p>
          <a:p>
            <a:pPr algn="l">
              <a:lnSpc>
                <a:spcPct val="100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保罗在那里住了一年零六个月，将　神的道教训他们。</a:t>
            </a:r>
            <a:r>
              <a:rPr lang="en-US" altLang="zh-CN" sz="3200" b="1" dirty="0">
                <a:solidFill>
                  <a:schemeClr val="bg1"/>
                </a:solidFill>
                <a:ea typeface="微软雅黑" panose="020B0503020204020204" pitchFamily="34" charset="-122"/>
              </a:rPr>
              <a:t>So Paul stayed for a year and a half, teaching them the word of God.</a:t>
            </a:r>
          </a:p>
        </p:txBody>
      </p:sp>
    </p:spTree>
    <p:extLst>
      <p:ext uri="{BB962C8B-B14F-4D97-AF65-F5344CB8AC3E}">
        <p14:creationId xmlns:p14="http://schemas.microsoft.com/office/powerpoint/2010/main" val="27165971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1:13-16】</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我从前是亵渎　神的，逼迫人的，侮慢人的，然而我还蒙了怜悯，因我是不信、不明白的时候而作的。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although I was formerly a blasphemer, a persecutor, and an insolent man; but I obtained mercy because I did it ignorantly in unbelief.</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并且我主的恩是格外丰盛，使我在基督耶稣里有信心和爱心。</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 grace of our Lord was exceedingly abundant, with faith and love which are in Christ Jesus.</a:t>
            </a:r>
          </a:p>
        </p:txBody>
      </p:sp>
    </p:spTree>
    <p:extLst>
      <p:ext uri="{BB962C8B-B14F-4D97-AF65-F5344CB8AC3E}">
        <p14:creationId xmlns:p14="http://schemas.microsoft.com/office/powerpoint/2010/main" val="20847225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1:13-16】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基督耶稣降世，为要拯救罪人。”这话是可信的，是十分可佩服的。在罪人中我是个罪魁。</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This is a faithful saying and worthy of all acceptance, that Christ Jesus came into the world to save sinners, of whom I am chief.</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然而我蒙了怜悯，是因耶稣基督要在我这罪魁身上显明祂一切的忍耐，给后来信祂得永生的人作榜样。</a:t>
            </a:r>
            <a:r>
              <a:rPr lang="en-US" altLang="zh-CN" sz="32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p>
        </p:txBody>
      </p:sp>
    </p:spTree>
    <p:extLst>
      <p:ext uri="{BB962C8B-B14F-4D97-AF65-F5344CB8AC3E}">
        <p14:creationId xmlns:p14="http://schemas.microsoft.com/office/powerpoint/2010/main" val="29570651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8:28-30】</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我们晓得万事都互相效力，叫爱　神的人得益处，就是按祂旨意被召的人。</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因为祂预先所知道的人，就预先定下效法祂儿子的模样，使祂儿子在许多弟兄中作长子。</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whom He foreknew, He also predestined to be conformed to the image of His Son, that He might be the firstborn among many brethren.</a:t>
            </a:r>
          </a:p>
        </p:txBody>
      </p:sp>
    </p:spTree>
    <p:extLst>
      <p:ext uri="{BB962C8B-B14F-4D97-AF65-F5344CB8AC3E}">
        <p14:creationId xmlns:p14="http://schemas.microsoft.com/office/powerpoint/2010/main" val="4212386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6:39】</a:t>
            </a:r>
          </a:p>
          <a:p>
            <a:pPr algn="l">
              <a:lnSpc>
                <a:spcPct val="112000"/>
              </a:lnSpc>
            </a:pPr>
            <a:r>
              <a:rPr lang="zh-CN" altLang="en-US" sz="3200" b="1" dirty="0">
                <a:solidFill>
                  <a:srgbClr val="FFFF00"/>
                </a:solidFill>
                <a:ea typeface="微软雅黑" panose="020B0503020204020204" pitchFamily="34" charset="-122"/>
              </a:rPr>
              <a:t>差我来者的意思就是：祂所赐给我的，叫我一个也不失落，在末日却叫他复活。</a:t>
            </a:r>
          </a:p>
          <a:p>
            <a:pPr algn="l">
              <a:lnSpc>
                <a:spcPct val="112000"/>
              </a:lnSpc>
            </a:pPr>
            <a:r>
              <a:rPr lang="en-US" altLang="zh-CN" sz="3200" b="1" dirty="0">
                <a:solidFill>
                  <a:schemeClr val="bg1"/>
                </a:solidFill>
                <a:ea typeface="微软雅黑" panose="020B0503020204020204" pitchFamily="34" charset="-122"/>
              </a:rPr>
              <a:t>This is the will of the Father who sent Me, that of all He has given Me I should lose nothing, but should raise it up at the last day.</a:t>
            </a:r>
          </a:p>
        </p:txBody>
      </p:sp>
    </p:spTree>
    <p:extLst>
      <p:ext uri="{BB962C8B-B14F-4D97-AF65-F5344CB8AC3E}">
        <p14:creationId xmlns:p14="http://schemas.microsoft.com/office/powerpoint/2010/main" val="22498814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8:28-30】</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预先所定下的人又召他们来，所召来的人又称他们为义，所称为义的人又叫他们得荣耀。</a:t>
            </a:r>
          </a:p>
          <a:p>
            <a:pPr algn="l">
              <a:lnSpc>
                <a:spcPct val="112000"/>
              </a:lnSpc>
            </a:pPr>
            <a:r>
              <a:rPr lang="en-US" altLang="zh-CN" sz="3200" b="1" dirty="0">
                <a:solidFill>
                  <a:schemeClr val="bg1"/>
                </a:solidFill>
                <a:ea typeface="微软雅黑" panose="020B0503020204020204" pitchFamily="34" charset="-122"/>
              </a:rPr>
              <a:t>Moreover whom He predestined, these He also called; whom He called, these He also justified; and whom He justified, these He also glorified.</a:t>
            </a:r>
          </a:p>
        </p:txBody>
      </p:sp>
    </p:spTree>
    <p:extLst>
      <p:ext uri="{BB962C8B-B14F-4D97-AF65-F5344CB8AC3E}">
        <p14:creationId xmlns:p14="http://schemas.microsoft.com/office/powerpoint/2010/main" val="3823663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1:26-29】</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弟兄们哪，可见你们蒙召的，按着肉体有智慧的不多，有能力的不多，有尊贵的也不多。</a:t>
            </a:r>
          </a:p>
          <a:p>
            <a:pPr algn="l">
              <a:lnSpc>
                <a:spcPct val="100000"/>
              </a:lnSpc>
            </a:pPr>
            <a:r>
              <a:rPr lang="en-US" altLang="zh-CN" sz="3200" b="1" dirty="0">
                <a:solidFill>
                  <a:schemeClr val="bg1"/>
                </a:solidFill>
                <a:ea typeface="微软雅黑" panose="020B0503020204020204" pitchFamily="34" charset="-122"/>
              </a:rPr>
              <a:t>For you see your calling, brethren, that not many wise according to the flesh, not many mighty, not </a:t>
            </a:r>
            <a:r>
              <a:rPr lang="en-US" altLang="zh-CN" sz="3200" b="1" dirty="0">
                <a:solidFill>
                  <a:srgbClr val="FFFF00"/>
                </a:solidFill>
                <a:ea typeface="微软雅黑" panose="020B0503020204020204" pitchFamily="34" charset="-122"/>
              </a:rPr>
              <a:t>many noble, are called.</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神却拣选了世上愚拙的，叫有智慧的羞愧；又拣选了世上软弱的，叫那强壮的羞愧。</a:t>
            </a:r>
          </a:p>
          <a:p>
            <a:pPr algn="l">
              <a:lnSpc>
                <a:spcPct val="100000"/>
              </a:lnSpc>
            </a:pPr>
            <a:r>
              <a:rPr lang="en-US" altLang="zh-CN" sz="3200" b="1"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p>
        </p:txBody>
      </p:sp>
    </p:spTree>
    <p:extLst>
      <p:ext uri="{BB962C8B-B14F-4D97-AF65-F5344CB8AC3E}">
        <p14:creationId xmlns:p14="http://schemas.microsoft.com/office/powerpoint/2010/main" val="3193079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1:26-29】</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神也拣选了世上卑贱的，被人厌恶的，以及那无有的，为要废掉那有的，</a:t>
            </a:r>
          </a:p>
          <a:p>
            <a:pPr algn="l">
              <a:lnSpc>
                <a:spcPct val="112000"/>
              </a:lnSpc>
            </a:pPr>
            <a:r>
              <a:rPr lang="en-US" altLang="zh-CN" sz="3200" b="1"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使一切有血气的，在　神面前一个也不能自夸。</a:t>
            </a:r>
          </a:p>
          <a:p>
            <a:pPr algn="l">
              <a:lnSpc>
                <a:spcPct val="112000"/>
              </a:lnSpc>
            </a:pPr>
            <a:r>
              <a:rPr lang="en-US" altLang="zh-CN" sz="3200" b="1" dirty="0">
                <a:solidFill>
                  <a:schemeClr val="bg1"/>
                </a:solidFill>
                <a:ea typeface="微软雅黑" panose="020B0503020204020204" pitchFamily="34" charset="-122"/>
              </a:rPr>
              <a:t>that no flesh should glory in His presence.</a:t>
            </a:r>
          </a:p>
        </p:txBody>
      </p:sp>
    </p:spTree>
    <p:extLst>
      <p:ext uri="{BB962C8B-B14F-4D97-AF65-F5344CB8AC3E}">
        <p14:creationId xmlns:p14="http://schemas.microsoft.com/office/powerpoint/2010/main" val="3983536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1:4-5】</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就如　神从创立世界以前，在基督里 </a:t>
            </a:r>
            <a:r>
              <a:rPr lang="zh-CN" altLang="en-US" sz="3800" b="1" i="1" u="sng" dirty="0">
                <a:solidFill>
                  <a:srgbClr val="FFFF00"/>
                </a:solidFill>
                <a:ea typeface="微软雅黑" panose="020B0503020204020204" pitchFamily="34" charset="-122"/>
              </a:rPr>
              <a:t>拣选  </a:t>
            </a:r>
            <a:r>
              <a:rPr lang="zh-CN" altLang="en-US" sz="3200" b="1" dirty="0">
                <a:solidFill>
                  <a:srgbClr val="FFFF00"/>
                </a:solidFill>
                <a:ea typeface="微软雅黑" panose="020B0503020204020204" pitchFamily="34" charset="-122"/>
              </a:rPr>
              <a:t>了我们，使我们在祂面前成为圣洁，无有瑕疵。</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just as He chose us in Him before the foundation of the world, that we should be holy and without blame before Him in love,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又因爱我们，就按着自己意旨所喜悦的，</a:t>
            </a:r>
            <a:r>
              <a:rPr lang="zh-CN" altLang="en-US" sz="3800" b="1" i="1" u="sng" dirty="0">
                <a:solidFill>
                  <a:srgbClr val="FFFF00"/>
                </a:solidFill>
                <a:ea typeface="微软雅黑" panose="020B0503020204020204" pitchFamily="34" charset="-122"/>
              </a:rPr>
              <a:t>预定</a:t>
            </a:r>
            <a:r>
              <a:rPr lang="zh-CN" altLang="en-US" sz="3200" b="1" dirty="0">
                <a:solidFill>
                  <a:srgbClr val="FFFF00"/>
                </a:solidFill>
                <a:ea typeface="微软雅黑" panose="020B0503020204020204" pitchFamily="34" charset="-122"/>
              </a:rPr>
              <a:t>我们藉着耶稣基督得儿子的名分，</a:t>
            </a:r>
          </a:p>
          <a:p>
            <a:pPr algn="l">
              <a:lnSpc>
                <a:spcPct val="112000"/>
              </a:lnSpc>
            </a:pPr>
            <a:r>
              <a:rPr lang="en-US" altLang="zh-CN" sz="3200" b="1" dirty="0">
                <a:solidFill>
                  <a:schemeClr val="bg1"/>
                </a:solidFill>
                <a:ea typeface="微软雅黑" panose="020B0503020204020204" pitchFamily="34" charset="-122"/>
              </a:rPr>
              <a:t>having predestined us to adoption as sons by Jesus Christ to Himself, according to the good pleasure of His will,</a:t>
            </a:r>
          </a:p>
        </p:txBody>
      </p:sp>
    </p:spTree>
    <p:extLst>
      <p:ext uri="{BB962C8B-B14F-4D97-AF65-F5344CB8AC3E}">
        <p14:creationId xmlns:p14="http://schemas.microsoft.com/office/powerpoint/2010/main" val="1464332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1:3-5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愿颂赞归与我们主耶稣基督的父　神，祂在基督里曾赐给我们天上各样属灵的福气。</a:t>
            </a:r>
            <a:r>
              <a:rPr lang="en-US" altLang="zh-CN" sz="3200" b="1" dirty="0">
                <a:solidFill>
                  <a:schemeClr val="bg1"/>
                </a:solidFill>
                <a:ea typeface="微软雅黑" panose="020B0503020204020204" pitchFamily="34" charset="-122"/>
              </a:rPr>
              <a:t>Blessed be the God and Father of our Lord Jesus Christ, who has blessed us with every spiritual blessing in the heavenly places in Christ,</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就如　神从创立世界以前，在基督里 </a:t>
            </a:r>
            <a:r>
              <a:rPr lang="zh-CN" altLang="en-US" sz="3800" b="1" i="1" u="sng" dirty="0">
                <a:solidFill>
                  <a:srgbClr val="FFFF00"/>
                </a:solidFill>
                <a:ea typeface="微软雅黑" panose="020B0503020204020204" pitchFamily="34" charset="-122"/>
              </a:rPr>
              <a:t>拣选 </a:t>
            </a:r>
            <a:r>
              <a:rPr lang="zh-CN" altLang="en-US" sz="3200" b="1" dirty="0">
                <a:solidFill>
                  <a:srgbClr val="FFFF00"/>
                </a:solidFill>
                <a:ea typeface="微软雅黑" panose="020B0503020204020204" pitchFamily="34" charset="-122"/>
              </a:rPr>
              <a:t>了我们，使我们在祂面前成为圣洁，无有瑕疵。</a:t>
            </a:r>
            <a:r>
              <a:rPr lang="en-US" altLang="zh-CN" sz="3200" b="1" dirty="0">
                <a:solidFill>
                  <a:schemeClr val="bg1"/>
                </a:solidFill>
                <a:ea typeface="微软雅黑" panose="020B0503020204020204" pitchFamily="34" charset="-122"/>
              </a:rPr>
              <a:t>just as He chose us in Him before the foundation of the world, that we should be holy and without blame before Him in love,</a:t>
            </a:r>
          </a:p>
        </p:txBody>
      </p:sp>
    </p:spTree>
    <p:extLst>
      <p:ext uri="{BB962C8B-B14F-4D97-AF65-F5344CB8AC3E}">
        <p14:creationId xmlns:p14="http://schemas.microsoft.com/office/powerpoint/2010/main" val="3940251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1:3-5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又因爱我们，就按着自己意旨所喜悦的，</a:t>
            </a:r>
            <a:r>
              <a:rPr lang="zh-CN" altLang="en-US" sz="3800" b="1" i="1" u="sng" dirty="0">
                <a:solidFill>
                  <a:srgbClr val="FFFF00"/>
                </a:solidFill>
                <a:ea typeface="微软雅黑" panose="020B0503020204020204" pitchFamily="34" charset="-122"/>
              </a:rPr>
              <a:t>预定</a:t>
            </a:r>
            <a:r>
              <a:rPr lang="zh-CN" altLang="en-US" sz="3200" b="1" dirty="0">
                <a:solidFill>
                  <a:srgbClr val="FFFF00"/>
                </a:solidFill>
                <a:ea typeface="微软雅黑" panose="020B0503020204020204" pitchFamily="34" charset="-122"/>
              </a:rPr>
              <a:t>我们藉着耶稣基督得儿子的名分，</a:t>
            </a:r>
          </a:p>
          <a:p>
            <a:pPr algn="l">
              <a:lnSpc>
                <a:spcPct val="112000"/>
              </a:lnSpc>
            </a:pPr>
            <a:r>
              <a:rPr lang="en-US" altLang="zh-CN" sz="3200" b="1" dirty="0">
                <a:solidFill>
                  <a:schemeClr val="bg1"/>
                </a:solidFill>
                <a:ea typeface="微软雅黑" panose="020B0503020204020204" pitchFamily="34" charset="-122"/>
              </a:rPr>
              <a:t>having predestined us to adoption as sons by Jesus Christ to Himself, according to the good pleasure of His will,</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这恩典是　神用诸般智慧聪明，充充足足赏给我们的，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which He made to abound toward us in all wisdom and prudence,</a:t>
            </a:r>
          </a:p>
        </p:txBody>
      </p:sp>
    </p:spTree>
    <p:extLst>
      <p:ext uri="{BB962C8B-B14F-4D97-AF65-F5344CB8AC3E}">
        <p14:creationId xmlns:p14="http://schemas.microsoft.com/office/powerpoint/2010/main" val="4190293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1:3-5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都是照祂自己所 </a:t>
            </a:r>
            <a:r>
              <a:rPr lang="zh-CN" altLang="en-US" sz="3800" b="1" i="1" u="sng" dirty="0">
                <a:solidFill>
                  <a:srgbClr val="FFFF00"/>
                </a:solidFill>
                <a:ea typeface="微软雅黑" panose="020B0503020204020204" pitchFamily="34" charset="-122"/>
              </a:rPr>
              <a:t>预定 </a:t>
            </a:r>
            <a:r>
              <a:rPr lang="zh-CN" altLang="en-US" sz="3200" b="1" dirty="0">
                <a:solidFill>
                  <a:srgbClr val="FFFF00"/>
                </a:solidFill>
                <a:ea typeface="微软雅黑" panose="020B0503020204020204" pitchFamily="34" charset="-122"/>
              </a:rPr>
              <a:t>的美意，叫我们知道祂旨意的奥秘；</a:t>
            </a:r>
            <a:r>
              <a:rPr lang="en-US" altLang="zh-CN" sz="3200" b="1" dirty="0">
                <a:solidFill>
                  <a:schemeClr val="bg1"/>
                </a:solidFill>
                <a:ea typeface="微软雅黑" panose="020B0503020204020204" pitchFamily="34" charset="-122"/>
              </a:rPr>
              <a:t>having made known to us the mystery of His will, according to His good pleasure which He purposed in Himself,</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我们也在祂里面得了基业（“得”或作“成”），这原是那位随己意行作万事的，照着祂旨意所 </a:t>
            </a:r>
            <a:r>
              <a:rPr lang="zh-CN" altLang="en-US" sz="3800" b="1" i="1" u="sng" dirty="0">
                <a:solidFill>
                  <a:srgbClr val="FFFF00"/>
                </a:solidFill>
                <a:ea typeface="微软雅黑" panose="020B0503020204020204" pitchFamily="34" charset="-122"/>
              </a:rPr>
              <a:t>预定 </a:t>
            </a:r>
            <a:r>
              <a:rPr lang="zh-CN" altLang="en-US" sz="3200" b="1" dirty="0">
                <a:solidFill>
                  <a:srgbClr val="FFFF00"/>
                </a:solidFill>
                <a:ea typeface="微软雅黑" panose="020B0503020204020204" pitchFamily="34" charset="-122"/>
              </a:rPr>
              <a:t>的，</a:t>
            </a:r>
          </a:p>
          <a:p>
            <a:pPr algn="l">
              <a:lnSpc>
                <a:spcPct val="112000"/>
              </a:lnSpc>
            </a:pPr>
            <a:r>
              <a:rPr lang="en-US" altLang="zh-CN" sz="3200" b="1" dirty="0">
                <a:solidFill>
                  <a:schemeClr val="bg1"/>
                </a:solidFill>
                <a:ea typeface="微软雅黑" panose="020B0503020204020204" pitchFamily="34" charset="-122"/>
              </a:rPr>
              <a:t>In Him also we have obtained an inheritance, being predestined according to the purpose of Him who works all things according to the counsel of His will,</a:t>
            </a:r>
          </a:p>
        </p:txBody>
      </p:sp>
    </p:spTree>
    <p:extLst>
      <p:ext uri="{BB962C8B-B14F-4D97-AF65-F5344CB8AC3E}">
        <p14:creationId xmlns:p14="http://schemas.microsoft.com/office/powerpoint/2010/main" val="2486850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46:9-10】</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你们要追念上古的事，因为我是　神，并无别神；我是　神，再没有能比我的。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Remember the former things of old, For I am God, and there is no other; I am God, and there is none like Me,</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我从起初指明末后的事，从古时言明未成的事，说：‘我的筹算必立定，凡我所喜悦的，我必成就。’</a:t>
            </a:r>
            <a:r>
              <a:rPr lang="en-US" altLang="zh-CN" sz="3200" b="1" dirty="0">
                <a:solidFill>
                  <a:schemeClr val="bg1"/>
                </a:solidFill>
                <a:ea typeface="微软雅黑" panose="020B0503020204020204" pitchFamily="34" charset="-122"/>
              </a:rPr>
              <a:t>Declaring the end from the beginning, And from ancient times things that are not yet done, Saying, ‘My counsel shall stand, And I will do all My pleasure,’</a:t>
            </a:r>
          </a:p>
        </p:txBody>
      </p:sp>
    </p:spTree>
    <p:extLst>
      <p:ext uri="{BB962C8B-B14F-4D97-AF65-F5344CB8AC3E}">
        <p14:creationId xmlns:p14="http://schemas.microsoft.com/office/powerpoint/2010/main" val="1827351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9:11-21】</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（双子还没有生下来，善恶还没有作出来，只因要显明　神拣选人的旨意，不在乎人的行为，乃在乎召人的主。）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the children not yet being born, nor having done any good or evil, that the purpose of God according to election might stand, not of works but of Him who calls),</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神就对利百加说：“将来大的要服侍小的。”</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it was said to her, “The older shall serve the younger.”</a:t>
            </a:r>
          </a:p>
        </p:txBody>
      </p:sp>
    </p:spTree>
    <p:extLst>
      <p:ext uri="{BB962C8B-B14F-4D97-AF65-F5344CB8AC3E}">
        <p14:creationId xmlns:p14="http://schemas.microsoft.com/office/powerpoint/2010/main" val="303821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6535</TotalTime>
  <Words>2144</Words>
  <Application>Microsoft Office PowerPoint</Application>
  <PresentationFormat>On-screen Show (4:3)</PresentationFormat>
  <Paragraphs>139</Paragraphs>
  <Slides>32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32</vt:i4>
      </vt:variant>
    </vt:vector>
  </HeadingPairs>
  <TitlesOfParts>
    <vt:vector size="42" baseType="lpstr">
      <vt:lpstr>微软雅黑</vt:lpstr>
      <vt:lpstr>新細明體</vt:lpstr>
      <vt:lpstr>宋体</vt:lpstr>
      <vt:lpstr>宋体</vt:lpstr>
      <vt:lpstr>Arial</vt:lpstr>
      <vt:lpstr>Calibri</vt:lpstr>
      <vt:lpstr>Calibri Light</vt:lpstr>
      <vt:lpstr>Garamond</vt:lpstr>
      <vt:lpstr>3_Office Theme</vt:lpstr>
      <vt:lpstr>Office 主题</vt:lpstr>
      <vt:lpstr>神的拣选与预定 God's Election and Predestination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434</cp:revision>
  <dcterms:created xsi:type="dcterms:W3CDTF">2005-10-06T16:33:29Z</dcterms:created>
  <dcterms:modified xsi:type="dcterms:W3CDTF">2022-08-07T18:21:16Z</dcterms:modified>
</cp:coreProperties>
</file>