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391" r:id="rId4"/>
    <p:sldId id="3325" r:id="rId5"/>
    <p:sldId id="3410" r:id="rId6"/>
    <p:sldId id="3286" r:id="rId7"/>
    <p:sldId id="3411" r:id="rId8"/>
    <p:sldId id="3412" r:id="rId9"/>
    <p:sldId id="3413" r:id="rId10"/>
    <p:sldId id="3326" r:id="rId11"/>
    <p:sldId id="3414" r:id="rId12"/>
    <p:sldId id="3415" r:id="rId13"/>
    <p:sldId id="3416" r:id="rId14"/>
    <p:sldId id="3224" r:id="rId15"/>
    <p:sldId id="3327" r:id="rId16"/>
    <p:sldId id="3392" r:id="rId17"/>
    <p:sldId id="3417" r:id="rId18"/>
    <p:sldId id="3418" r:id="rId19"/>
    <p:sldId id="3393" r:id="rId20"/>
    <p:sldId id="3363" r:id="rId21"/>
    <p:sldId id="3394" r:id="rId22"/>
    <p:sldId id="3419" r:id="rId23"/>
    <p:sldId id="3395" r:id="rId24"/>
    <p:sldId id="3420" r:id="rId25"/>
    <p:sldId id="3421" r:id="rId26"/>
    <p:sldId id="3422" r:id="rId27"/>
    <p:sldId id="3423" r:id="rId28"/>
    <p:sldId id="3424" r:id="rId29"/>
    <p:sldId id="3396" r:id="rId30"/>
    <p:sldId id="3397" r:id="rId31"/>
    <p:sldId id="3425" r:id="rId32"/>
    <p:sldId id="3398" r:id="rId33"/>
    <p:sldId id="3426" r:id="rId34"/>
    <p:sldId id="3427" r:id="rId35"/>
    <p:sldId id="3428" r:id="rId36"/>
    <p:sldId id="3429" r:id="rId3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58" d="100"/>
          <a:sy n="58" d="100"/>
        </p:scale>
        <p:origin x="102"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2022/9/11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2022/9/11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smtClean="0">
                <a:solidFill>
                  <a:srgbClr val="FFFF00"/>
                </a:solidFill>
                <a:latin typeface="微软雅黑" panose="020B0503020204020204" pitchFamily="34" charset="-122"/>
                <a:ea typeface="微软雅黑" panose="020B0503020204020204" pitchFamily="34" charset="-122"/>
              </a:rPr>
              <a:t>合一（二）</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All Be </a:t>
            </a:r>
            <a:r>
              <a:rPr lang="en-US" altLang="zh-CN" sz="4600" b="1" dirty="0" smtClean="0">
                <a:solidFill>
                  <a:schemeClr val="bg1"/>
                </a:solidFill>
                <a:latin typeface="微软雅黑" panose="020B0503020204020204" pitchFamily="34" charset="-122"/>
                <a:ea typeface="微软雅黑" panose="020B0503020204020204" pitchFamily="34" charset="-122"/>
              </a:rPr>
              <a:t>One (2)</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9/11/20222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4:3-8】</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有一日，该隐拿地里的出产为供物献给耶和华</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in the process of time it came to pass that Cain brought an offering of the fruit of the ground to the Lord.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亚伯也将他羊群中头生的和羊的脂油献上。耶和华看中了亚伯和他的供物</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Abel </a:t>
            </a:r>
            <a:r>
              <a:rPr lang="en-US" altLang="zh-CN" sz="3200" b="1" dirty="0">
                <a:solidFill>
                  <a:schemeClr val="bg1"/>
                </a:solidFill>
                <a:ea typeface="微软雅黑" panose="020B0503020204020204" pitchFamily="34" charset="-122"/>
              </a:rPr>
              <a:t>also brought of the firstborn of his flock and of their fat. And the Lord respected Abel and his offering</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65337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4:3-8】</a:t>
            </a:r>
          </a:p>
          <a:p>
            <a:pPr algn="l">
              <a:lnSpc>
                <a:spcPct val="112000"/>
              </a:lnSpc>
            </a:pPr>
            <a:r>
              <a:rPr lang="en-US" altLang="zh-CN" sz="3200" b="1" dirty="0" smtClean="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只是看不中该隐和他的供物。该隐就大大地发怒，变了脸色</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He did not respect Cain and his offering. And Cain was very angry, and his countenance fell.</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耶和华对该隐说：“你为什么发怒呢？你为什么变了脸色呢</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the Lord said to Cain, “Why are you angry? And why has your countenance fallen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21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4:3-8】</a:t>
            </a:r>
          </a:p>
          <a:p>
            <a:pPr algn="l">
              <a:lnSpc>
                <a:spcPct val="112000"/>
              </a:lnSpc>
            </a:pPr>
            <a:r>
              <a:rPr lang="en-US" altLang="zh-CN" sz="3200" b="1" dirty="0" smtClean="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你若行得好，岂不蒙悦纳？你若行得不好，罪就伏在门前。它必恋慕你，你却要制伏它。”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If </a:t>
            </a:r>
            <a:r>
              <a:rPr lang="en-US" altLang="zh-CN" sz="3200" b="1" dirty="0">
                <a:solidFill>
                  <a:schemeClr val="bg1"/>
                </a:solidFill>
                <a:ea typeface="微软雅黑" panose="020B0503020204020204" pitchFamily="34" charset="-122"/>
              </a:rPr>
              <a:t>you do well, will you not be accepted? And if you do not do well, sin lies at the door. And its desire is for you, but you should rule over it.”</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该隐与他兄弟亚伯说话，二人正在田间，该隐起来打他兄弟亚伯，把他杀了。</a:t>
            </a:r>
          </a:p>
          <a:p>
            <a:pPr algn="l">
              <a:lnSpc>
                <a:spcPct val="112000"/>
              </a:lnSpc>
            </a:pPr>
            <a:r>
              <a:rPr lang="en-US" altLang="zh-CN" sz="3200" b="1" dirty="0">
                <a:solidFill>
                  <a:schemeClr val="bg1"/>
                </a:solidFill>
                <a:ea typeface="微软雅黑" panose="020B0503020204020204" pitchFamily="34" charset="-122"/>
              </a:rPr>
              <a:t>Now Cain talked with Abel his brother; and it came to pass, when they were in the field, that Cain rose up against Abel his brother and killed him.</a:t>
            </a:r>
          </a:p>
        </p:txBody>
      </p:sp>
    </p:spTree>
    <p:extLst>
      <p:ext uri="{BB962C8B-B14F-4D97-AF65-F5344CB8AC3E}">
        <p14:creationId xmlns:p14="http://schemas.microsoft.com/office/powerpoint/2010/main" val="1882319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4:6-7】</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耶和华对该隐说：“你为什么发怒呢？你为什么变了脸色呢</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the Lord said to Cain, “Why are you angry? And why has your countenance fallen?</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你若行得好，岂不蒙悦纳？你若行得不好，罪就伏在门前。它必恋慕你，你却要制伏它。”</a:t>
            </a:r>
          </a:p>
          <a:p>
            <a:pPr algn="l">
              <a:lnSpc>
                <a:spcPct val="112000"/>
              </a:lnSpc>
            </a:pPr>
            <a:r>
              <a:rPr lang="en-US" altLang="zh-CN" sz="3200" b="1" dirty="0">
                <a:solidFill>
                  <a:schemeClr val="bg1"/>
                </a:solidFill>
                <a:ea typeface="微软雅黑" panose="020B0503020204020204" pitchFamily="34" charset="-122"/>
              </a:rPr>
              <a:t>If you do well, will you not be accepted? And if you do not do well, sin lies at the door. And its desire is for you, but you should rule over it.”</a:t>
            </a:r>
          </a:p>
        </p:txBody>
      </p:sp>
    </p:spTree>
    <p:extLst>
      <p:ext uri="{BB962C8B-B14F-4D97-AF65-F5344CB8AC3E}">
        <p14:creationId xmlns:p14="http://schemas.microsoft.com/office/powerpoint/2010/main" val="2302400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14:4】</a:t>
            </a:r>
          </a:p>
          <a:p>
            <a:pPr algn="l">
              <a:lnSpc>
                <a:spcPct val="112000"/>
              </a:lnSpc>
            </a:pPr>
            <a:r>
              <a:rPr lang="zh-CN" altLang="en-US" sz="3200" b="1" dirty="0">
                <a:solidFill>
                  <a:srgbClr val="FFFF00"/>
                </a:solidFill>
                <a:ea typeface="微软雅黑" panose="020B0503020204020204" pitchFamily="34" charset="-122"/>
              </a:rPr>
              <a:t>你是谁，竟论断别人的仆人呢？他或站住，或跌倒，自有他的主人在；而且他也必要站住，因为主能使他站住</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Who </a:t>
            </a:r>
            <a:r>
              <a:rPr lang="en-US" altLang="zh-CN" sz="3200" b="1" dirty="0">
                <a:solidFill>
                  <a:schemeClr val="bg1"/>
                </a:solidFill>
                <a:ea typeface="微软雅黑" panose="020B0503020204020204" pitchFamily="34" charset="-122"/>
              </a:rPr>
              <a:t>are you to judge another’s servant? To his own master he stands or falls. Indeed, he will be made to stand, for God is able to make him stand.</a:t>
            </a:r>
          </a:p>
        </p:txBody>
      </p:sp>
    </p:spTree>
    <p:extLst>
      <p:ext uri="{BB962C8B-B14F-4D97-AF65-F5344CB8AC3E}">
        <p14:creationId xmlns:p14="http://schemas.microsoft.com/office/powerpoint/2010/main" val="3732339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21:21-22】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彼得看见他，就问耶稣说：“主啊，这人将来如何？”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Peter</a:t>
            </a:r>
            <a:r>
              <a:rPr lang="en-US" altLang="zh-CN" sz="3200" b="1" dirty="0">
                <a:solidFill>
                  <a:schemeClr val="bg1"/>
                </a:solidFill>
                <a:ea typeface="微软雅黑" panose="020B0503020204020204" pitchFamily="34" charset="-122"/>
              </a:rPr>
              <a:t>, seeing him, said to Jesus, “But Lord, what about this man?”</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耶稣对他说：“我若要他等到我来的时候，与你何干？你跟从我吧！”</a:t>
            </a:r>
          </a:p>
          <a:p>
            <a:pPr algn="l">
              <a:lnSpc>
                <a:spcPct val="112000"/>
              </a:lnSpc>
            </a:pPr>
            <a:r>
              <a:rPr lang="en-US" altLang="zh-CN" sz="3200" b="1" dirty="0">
                <a:solidFill>
                  <a:schemeClr val="bg1"/>
                </a:solidFill>
                <a:ea typeface="微软雅黑" panose="020B0503020204020204" pitchFamily="34" charset="-122"/>
              </a:rPr>
              <a:t>Jesus said to him, “If I will that he remain till I come, what is that to you? You follow Me.”</a:t>
            </a:r>
          </a:p>
        </p:txBody>
      </p:sp>
    </p:spTree>
    <p:extLst>
      <p:ext uri="{BB962C8B-B14F-4D97-AF65-F5344CB8AC3E}">
        <p14:creationId xmlns:p14="http://schemas.microsoft.com/office/powerpoint/2010/main" val="3326266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12:3-8】</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我凭着所赐我的恩，对你们各人说：不要看自己过于所当看的，要照着　神所分给各人信心的大小，看得合乎中道。</a:t>
            </a:r>
            <a:r>
              <a:rPr lang="en-US" altLang="zh-CN" sz="3200" b="1" dirty="0">
                <a:solidFill>
                  <a:schemeClr val="bg1"/>
                </a:solidFill>
                <a:ea typeface="微软雅黑" panose="020B0503020204020204" pitchFamily="34" charset="-122"/>
              </a:rPr>
              <a:t>For I say, through the grace given to me, to everyone who is among you, not to think of himself more highly than he ought to think, but to think soberly, as God has dealt to each one a measure of faith.</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正如我们一个身子上有好些肢体，肢体也不都是一样的用处</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as we have many members in one body, but all the members do not have the same function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48221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12:3-8】</a:t>
            </a:r>
          </a:p>
          <a:p>
            <a:pPr algn="l">
              <a:lnSpc>
                <a:spcPct val="112000"/>
              </a:lnSpc>
            </a:pPr>
            <a:r>
              <a:rPr lang="en-US" altLang="zh-CN" sz="3200" b="1" dirty="0" smtClean="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我们这许多人，在基督里成为一身，互相联络作肢体，也是如此</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we, being many, are one body in Christ, and individually members of one another.</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按我们所得的恩赐，各有不同。或说预言，就当照着信心的程度说预言</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Having </a:t>
            </a:r>
            <a:r>
              <a:rPr lang="en-US" altLang="zh-CN" sz="3200" b="1" dirty="0">
                <a:solidFill>
                  <a:schemeClr val="bg1"/>
                </a:solidFill>
                <a:ea typeface="微软雅黑" panose="020B0503020204020204" pitchFamily="34" charset="-122"/>
              </a:rPr>
              <a:t>then gifts differing according to the grace that is given to us, let us use them: if prophecy, let us prophesy in proportion to our faith</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0294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12:3-8】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或作执事，就当专一执事；或作教导的，就当专一教导</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or </a:t>
            </a:r>
            <a:r>
              <a:rPr lang="en-US" altLang="zh-CN" sz="3200" b="1" dirty="0">
                <a:solidFill>
                  <a:schemeClr val="bg1"/>
                </a:solidFill>
                <a:ea typeface="微软雅黑" panose="020B0503020204020204" pitchFamily="34" charset="-122"/>
              </a:rPr>
              <a:t>ministry, let us use it in our ministering; he who teaches, in teaching;</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或作劝化的，就当专一劝化；施舍的，就当诚实；治理的，就当殷勤；怜悯人的，就当甘心。</a:t>
            </a:r>
          </a:p>
          <a:p>
            <a:pPr algn="l">
              <a:lnSpc>
                <a:spcPct val="112000"/>
              </a:lnSpc>
            </a:pPr>
            <a:r>
              <a:rPr lang="en-US" altLang="zh-CN" sz="3200" b="1" dirty="0">
                <a:solidFill>
                  <a:schemeClr val="bg1"/>
                </a:solidFill>
                <a:ea typeface="微软雅黑" panose="020B0503020204020204" pitchFamily="34" charset="-122"/>
              </a:rPr>
              <a:t>he who exhorts, in exhortation; he who gives, with liberality; he who leads, with diligence; he who shows mercy, with cheerfulness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744775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帖撒罗尼迦前书 </a:t>
            </a:r>
            <a:r>
              <a:rPr lang="en-US" altLang="zh-CN" sz="3200" b="1" u="sng" dirty="0">
                <a:solidFill>
                  <a:schemeClr val="bg1"/>
                </a:solidFill>
                <a:ea typeface="微软雅黑" panose="020B0503020204020204" pitchFamily="34" charset="-122"/>
              </a:rPr>
              <a:t>1 Thessalonians 4:11】</a:t>
            </a:r>
          </a:p>
          <a:p>
            <a:pPr algn="l">
              <a:lnSpc>
                <a:spcPct val="112000"/>
              </a:lnSpc>
            </a:pPr>
            <a:r>
              <a:rPr lang="zh-CN" altLang="en-US" sz="3200" b="1" dirty="0">
                <a:solidFill>
                  <a:srgbClr val="FFFF00"/>
                </a:solidFill>
                <a:ea typeface="微软雅黑" panose="020B0503020204020204" pitchFamily="34" charset="-122"/>
              </a:rPr>
              <a:t>又要立志作安静人，办自己的事，亲手作工，正如我们从前所吩咐你们的，</a:t>
            </a:r>
          </a:p>
          <a:p>
            <a:pPr algn="l">
              <a:lnSpc>
                <a:spcPct val="112000"/>
              </a:lnSpc>
            </a:pPr>
            <a:r>
              <a:rPr lang="en-US" altLang="zh-CN" sz="3200" b="1" dirty="0">
                <a:solidFill>
                  <a:schemeClr val="bg1"/>
                </a:solidFill>
                <a:ea typeface="微软雅黑" panose="020B0503020204020204" pitchFamily="34" charset="-122"/>
              </a:rPr>
              <a:t>that you also aspire to lead a quiet life, to mind your own business, and to work with your own hands, as we commanded you,</a:t>
            </a:r>
          </a:p>
        </p:txBody>
      </p:sp>
    </p:spTree>
    <p:extLst>
      <p:ext uri="{BB962C8B-B14F-4D97-AF65-F5344CB8AC3E}">
        <p14:creationId xmlns:p14="http://schemas.microsoft.com/office/powerpoint/2010/main" val="3272103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17:20-23】</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我不但为这些人祈求，也为那些因他们的话信我的人祈求</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do not pray for these alone, but also for those who will believe in Me through their word;</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使他们都合而为一。正如你父在我里面，我在你里面，使他们也在我们里面，叫世人可以信你差了我来</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that </a:t>
            </a:r>
            <a:r>
              <a:rPr lang="en-US" altLang="zh-CN" sz="3200" b="1" dirty="0">
                <a:solidFill>
                  <a:schemeClr val="bg1"/>
                </a:solidFill>
                <a:ea typeface="微软雅黑" panose="020B0503020204020204" pitchFamily="34" charset="-122"/>
              </a:rPr>
              <a:t>they all may be one, as You, Father, are in Me, and I in You; that they also may be one in Us, that the world may believe that You sent Me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21:21-22】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彼得看见他，就问耶稣说：“主啊，这人将来如何？”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Peter</a:t>
            </a:r>
            <a:r>
              <a:rPr lang="en-US" altLang="zh-CN" sz="3200" b="1" dirty="0">
                <a:solidFill>
                  <a:schemeClr val="bg1"/>
                </a:solidFill>
                <a:ea typeface="微软雅黑" panose="020B0503020204020204" pitchFamily="34" charset="-122"/>
              </a:rPr>
              <a:t>, seeing him, said to Jesus, “But Lord, what about this man?”</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耶稣对他说：“我若要他等到我来的时候，与你何干？你跟从我吧！”</a:t>
            </a:r>
          </a:p>
          <a:p>
            <a:pPr algn="l">
              <a:lnSpc>
                <a:spcPct val="112000"/>
              </a:lnSpc>
            </a:pPr>
            <a:r>
              <a:rPr lang="en-US" altLang="zh-CN" sz="3200" b="1" dirty="0">
                <a:solidFill>
                  <a:schemeClr val="bg1"/>
                </a:solidFill>
                <a:ea typeface="微软雅黑" panose="020B0503020204020204" pitchFamily="34" charset="-122"/>
              </a:rPr>
              <a:t>Jesus said to him, “If I will that he remain till I come, what is that to you? You follow Me.”</a:t>
            </a:r>
          </a:p>
        </p:txBody>
      </p:sp>
    </p:spTree>
    <p:extLst>
      <p:ext uri="{BB962C8B-B14F-4D97-AF65-F5344CB8AC3E}">
        <p14:creationId xmlns:p14="http://schemas.microsoft.com/office/powerpoint/2010/main" val="1292012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4:11-13】</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祂所赐的有使徒，有先知，有传福音的，有牧师和教师</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Himself gave some to be apostles, some prophets, some evangelists, and some pastors and teachers,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为要成全圣徒，各尽其职，建立基督的身体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the equipping of the saints for the work of ministry, for the edifying of the body of Christ</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87100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4:11-13】</a:t>
            </a:r>
          </a:p>
          <a:p>
            <a:pPr algn="l">
              <a:lnSpc>
                <a:spcPct val="112000"/>
              </a:lnSpc>
            </a:pPr>
            <a:r>
              <a:rPr lang="en-US" altLang="zh-CN" sz="3200" b="1" dirty="0" smtClean="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直等到我们众人在真道上同归于一，认识　神的儿子，得以长大成人，满有基督长成的身量</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till </a:t>
            </a:r>
            <a:r>
              <a:rPr lang="en-US" altLang="zh-CN" sz="3200" b="1" dirty="0">
                <a:solidFill>
                  <a:schemeClr val="bg1"/>
                </a:solidFill>
                <a:ea typeface="微软雅黑" panose="020B0503020204020204" pitchFamily="34" charset="-122"/>
              </a:rPr>
              <a:t>we all come to the unity of the faith and of the knowledge of the Son of God, to a perfect man, to the measure of the stature of the fullness of Christ;</a:t>
            </a:r>
          </a:p>
        </p:txBody>
      </p:sp>
    </p:spTree>
    <p:extLst>
      <p:ext uri="{BB962C8B-B14F-4D97-AF65-F5344CB8AC3E}">
        <p14:creationId xmlns:p14="http://schemas.microsoft.com/office/powerpoint/2010/main" val="40366767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2:11-14】</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后来矶法到了安提阿，因他有可责之处，我就当面抵挡他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when Peter had come to Antioch, I withstood him to his face, because he was to be blamed;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从雅各那里来的人未到以先，他和外邦人一同吃饭；及至他们来到，他因怕奉割礼的人，就退去与外邦人隔开了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before certain men came from James, he would eat with the Gentiles; but when they came, he withdrew and separated himself, fearing those who were of the circumcision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54845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加拉太书 </a:t>
            </a:r>
            <a:r>
              <a:rPr lang="en-US" altLang="zh-CN" sz="3000" b="1" u="sng" dirty="0">
                <a:solidFill>
                  <a:schemeClr val="bg1"/>
                </a:solidFill>
                <a:ea typeface="微软雅黑" panose="020B0503020204020204" pitchFamily="34" charset="-122"/>
              </a:rPr>
              <a:t>Galatians 2:11-14】</a:t>
            </a:r>
          </a:p>
          <a:p>
            <a:pPr algn="l">
              <a:lnSpc>
                <a:spcPct val="112000"/>
              </a:lnSpc>
            </a:pPr>
            <a:r>
              <a:rPr lang="en-US" altLang="zh-CN" sz="3000" b="1" dirty="0" smtClean="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其余的犹太人也都随着他装假，甚至连巴拿巴也随伙装假。</a:t>
            </a:r>
            <a:r>
              <a:rPr lang="en-US" altLang="zh-CN" sz="3000" b="1" dirty="0">
                <a:solidFill>
                  <a:schemeClr val="bg1"/>
                </a:solidFill>
                <a:ea typeface="微软雅黑" panose="020B0503020204020204" pitchFamily="34" charset="-122"/>
              </a:rPr>
              <a:t>And the rest of the Jews also played the hypocrite with him, so that even Barnabas was carried away with their hypocrisy.</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但我一看见他们行得不正，与福音的真理不合，就在众人面前对矶法说：“你既是犹太人，若随外邦人行事，不随犹太人行事，怎么还勉强外邦人随犹太人呢？</a:t>
            </a:r>
            <a:r>
              <a:rPr lang="zh-CN" altLang="en-US" sz="3000" b="1" dirty="0" smtClean="0">
                <a:solidFill>
                  <a:srgbClr val="FFFF00"/>
                </a:solidFill>
                <a:ea typeface="微软雅黑" panose="020B0503020204020204" pitchFamily="34" charset="-122"/>
              </a:rPr>
              <a:t>”</a:t>
            </a:r>
            <a:r>
              <a:rPr lang="en-US" altLang="zh-CN" sz="3000" b="1" dirty="0" smtClean="0">
                <a:solidFill>
                  <a:schemeClr val="bg1"/>
                </a:solidFill>
                <a:ea typeface="微软雅黑" panose="020B0503020204020204" pitchFamily="34" charset="-122"/>
              </a:rPr>
              <a:t>But </a:t>
            </a:r>
            <a:r>
              <a:rPr lang="en-US" altLang="zh-CN" sz="3000" b="1" dirty="0">
                <a:solidFill>
                  <a:schemeClr val="bg1"/>
                </a:solidFill>
                <a:ea typeface="微软雅黑" panose="020B0503020204020204" pitchFamily="34" charset="-122"/>
              </a:rPr>
              <a:t>when I saw that they were not straightforward about the truth of the gospel, I said to Peter before them all, “If you, being a Jew, live in the manner of Gentiles and not as the Jews, why do you compel Gentiles to live as Jews?</a:t>
            </a:r>
          </a:p>
        </p:txBody>
      </p:sp>
    </p:spTree>
    <p:extLst>
      <p:ext uri="{BB962C8B-B14F-4D97-AF65-F5344CB8AC3E}">
        <p14:creationId xmlns:p14="http://schemas.microsoft.com/office/powerpoint/2010/main" val="12903284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3:23-30】</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for </a:t>
            </a:r>
            <a:r>
              <a:rPr lang="en-US" altLang="zh-CN" sz="3000" b="1" dirty="0">
                <a:solidFill>
                  <a:schemeClr val="bg1"/>
                </a:solidFill>
                <a:ea typeface="微软雅黑" panose="020B0503020204020204" pitchFamily="34" charset="-122"/>
              </a:rPr>
              <a:t>all have sinned and fall short of the glory of God,</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如今却蒙　神的恩典，因基督耶稣的救赎，就白白地称义。</a:t>
            </a:r>
            <a:r>
              <a:rPr lang="en-US" altLang="zh-CN" sz="3000" b="1" dirty="0">
                <a:solidFill>
                  <a:schemeClr val="bg1"/>
                </a:solidFill>
                <a:ea typeface="微软雅黑" panose="020B0503020204020204" pitchFamily="34" charset="-122"/>
              </a:rPr>
              <a:t>being justified freely by His grace through the redemption that is in Christ Jesus,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神设立耶稣作挽回祭，是凭着耶稣的血，藉着人的信，要显明　神的义。因为祂用忍耐的心，宽容人先时所犯的罪，</a:t>
            </a:r>
            <a:r>
              <a:rPr lang="en-US" altLang="zh-CN" sz="30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r>
              <a:rPr lang="en-US" altLang="zh-CN" sz="30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65956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3:23-30】</a:t>
            </a:r>
          </a:p>
          <a:p>
            <a:pPr algn="l">
              <a:lnSpc>
                <a:spcPct val="112000"/>
              </a:lnSpc>
            </a:pPr>
            <a:r>
              <a:rPr lang="en-US" altLang="zh-CN" sz="3200" b="1" dirty="0" smtClean="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好在今时显明祂的义，使人知道祂自己为义，也称信耶稣的人为义</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to </a:t>
            </a:r>
            <a:r>
              <a:rPr lang="en-US" altLang="zh-CN" sz="3200" b="1" dirty="0">
                <a:solidFill>
                  <a:schemeClr val="bg1"/>
                </a:solidFill>
                <a:ea typeface="微软雅黑" panose="020B0503020204020204" pitchFamily="34" charset="-122"/>
              </a:rPr>
              <a:t>demonstrate at the present time His righteousness, that He might be just and the justifier of the one who has faith in Jesus.</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既是这样，哪里能夸口呢？没有可夸的了。用何法没有的呢？是用立功之法吗？不是，乃用信主之法</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Where </a:t>
            </a:r>
            <a:r>
              <a:rPr lang="en-US" altLang="zh-CN" sz="3200" b="1" dirty="0">
                <a:solidFill>
                  <a:schemeClr val="bg1"/>
                </a:solidFill>
                <a:ea typeface="微软雅黑" panose="020B0503020204020204" pitchFamily="34" charset="-122"/>
              </a:rPr>
              <a:t>is boasting then? It is excluded. By what law? Of works? No, but by the law of faith</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31013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3:23-30】</a:t>
            </a:r>
          </a:p>
          <a:p>
            <a:pPr algn="l">
              <a:lnSpc>
                <a:spcPct val="112000"/>
              </a:lnSpc>
            </a:pPr>
            <a:r>
              <a:rPr lang="en-US" altLang="zh-CN" sz="3200" b="1" dirty="0" smtClean="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所以（有古卷作“因为”）我们看定了，人称义是因着信，不在乎遵行律法</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 </a:t>
            </a:r>
            <a:r>
              <a:rPr lang="en-US" altLang="zh-CN" sz="3200" b="1" dirty="0">
                <a:solidFill>
                  <a:schemeClr val="bg1"/>
                </a:solidFill>
                <a:ea typeface="微软雅黑" panose="020B0503020204020204" pitchFamily="34" charset="-122"/>
              </a:rPr>
              <a:t>we conclude that a man is justified by faith apart from the deeds of the law.</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难道　神只作犹太人的　神吗？不也是作外邦人的　神吗？是的，也作外邦人的　神</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Or </a:t>
            </a:r>
            <a:r>
              <a:rPr lang="en-US" altLang="zh-CN" sz="3200" b="1" dirty="0">
                <a:solidFill>
                  <a:schemeClr val="bg1"/>
                </a:solidFill>
                <a:ea typeface="微软雅黑" panose="020B0503020204020204" pitchFamily="34" charset="-122"/>
              </a:rPr>
              <a:t>is He the God of the Jews only? Is He not also the God of the Gentiles? Yes, of the Gentiles also</a:t>
            </a:r>
            <a:r>
              <a:rPr lang="en-US" altLang="zh-CN" sz="3200" b="1" dirty="0" smtClean="0">
                <a:solidFill>
                  <a:schemeClr val="bg1"/>
                </a:solidFill>
                <a:ea typeface="微软雅黑" panose="020B0503020204020204" pitchFamily="34" charset="-122"/>
              </a:rPr>
              <a:t>,</a:t>
            </a:r>
          </a:p>
        </p:txBody>
      </p:sp>
    </p:spTree>
    <p:extLst>
      <p:ext uri="{BB962C8B-B14F-4D97-AF65-F5344CB8AC3E}">
        <p14:creationId xmlns:p14="http://schemas.microsoft.com/office/powerpoint/2010/main" val="2937829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3:23-30】</a:t>
            </a:r>
          </a:p>
          <a:p>
            <a:pPr algn="l">
              <a:lnSpc>
                <a:spcPct val="112000"/>
              </a:lnSpc>
            </a:pPr>
            <a:r>
              <a:rPr lang="en-US" altLang="zh-CN" sz="3200" b="1" dirty="0" smtClean="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神既是一位，祂就要因信称那受割礼的为义，也要因信称那未受割礼的为义。</a:t>
            </a:r>
          </a:p>
          <a:p>
            <a:pPr algn="l">
              <a:lnSpc>
                <a:spcPct val="112000"/>
              </a:lnSpc>
            </a:pPr>
            <a:r>
              <a:rPr lang="en-US" altLang="zh-CN" sz="3200" b="1" dirty="0">
                <a:solidFill>
                  <a:schemeClr val="bg1"/>
                </a:solidFill>
                <a:ea typeface="微软雅黑" panose="020B0503020204020204" pitchFamily="34" charset="-122"/>
              </a:rPr>
              <a:t>since there is one God who will justify the circumcised by faith and the uncircumcised through faith.</a:t>
            </a:r>
          </a:p>
        </p:txBody>
      </p:sp>
    </p:spTree>
    <p:extLst>
      <p:ext uri="{BB962C8B-B14F-4D97-AF65-F5344CB8AC3E}">
        <p14:creationId xmlns:p14="http://schemas.microsoft.com/office/powerpoint/2010/main" val="733382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2:21】</a:t>
            </a:r>
          </a:p>
          <a:p>
            <a:pPr algn="l">
              <a:lnSpc>
                <a:spcPct val="112000"/>
              </a:lnSpc>
            </a:pPr>
            <a:r>
              <a:rPr lang="zh-CN" altLang="en-US" sz="3200" b="1" dirty="0">
                <a:solidFill>
                  <a:srgbClr val="FFFF00"/>
                </a:solidFill>
                <a:ea typeface="微软雅黑" panose="020B0503020204020204" pitchFamily="34" charset="-122"/>
              </a:rPr>
              <a:t>我不废掉　神的恩，义若是藉着律法得的，基督就是徒然死了。</a:t>
            </a:r>
          </a:p>
          <a:p>
            <a:pPr algn="l">
              <a:lnSpc>
                <a:spcPct val="112000"/>
              </a:lnSpc>
            </a:pPr>
            <a:r>
              <a:rPr lang="en-US" altLang="zh-CN" sz="3200" b="1" dirty="0">
                <a:solidFill>
                  <a:schemeClr val="bg1"/>
                </a:solidFill>
                <a:ea typeface="微软雅黑" panose="020B0503020204020204" pitchFamily="34" charset="-122"/>
              </a:rPr>
              <a:t>I do not set aside the grace of God; for if righteousness comes through the law, then Christ died in vain.”</a:t>
            </a:r>
          </a:p>
        </p:txBody>
      </p:sp>
    </p:spTree>
    <p:extLst>
      <p:ext uri="{BB962C8B-B14F-4D97-AF65-F5344CB8AC3E}">
        <p14:creationId xmlns:p14="http://schemas.microsoft.com/office/powerpoint/2010/main" val="4083300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17:20-23】</a:t>
            </a:r>
          </a:p>
          <a:p>
            <a:pPr algn="l">
              <a:lnSpc>
                <a:spcPct val="112000"/>
              </a:lnSpc>
            </a:pPr>
            <a:r>
              <a:rPr lang="en-US" altLang="zh-CN" sz="3200" b="1" dirty="0" smtClean="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你所赐给我的荣耀，我已赐给他们，使他们合而为一，像我们合而为一</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 glory which You gave Me I have given them, that they may be one just as We are one:</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我在他们里面，你在我里面，使他们完完全全地合而为一，叫世人知道你差了我来，也知道你爱他们如同爱我一样</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I </a:t>
            </a:r>
            <a:r>
              <a:rPr lang="en-US" altLang="zh-CN" sz="3200" b="1" dirty="0">
                <a:solidFill>
                  <a:schemeClr val="bg1"/>
                </a:solidFill>
                <a:ea typeface="微软雅黑" panose="020B0503020204020204" pitchFamily="34" charset="-122"/>
              </a:rPr>
              <a:t>in them, and You in Me; that they may be made perfect in one, and that the world may know that You have sent Me, and have loved them as You have loved Me.</a:t>
            </a:r>
          </a:p>
        </p:txBody>
      </p:sp>
    </p:spTree>
    <p:extLst>
      <p:ext uri="{BB962C8B-B14F-4D97-AF65-F5344CB8AC3E}">
        <p14:creationId xmlns:p14="http://schemas.microsoft.com/office/powerpoint/2010/main" val="17178192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3:11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26-28】</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没有一个人靠着律法在　神面前称义，这是明显的，因为经上说：“义人必因信得生。”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that no one is justified by the law in the sight of God is evident, for “the just shall live by faith.”</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所以，你们因信基督耶稣，都是　神的儿子</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you are all sons of God through faith in Christ Jesus.</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你们受洗归入基督的，都是披戴基督了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as many of you as were baptized into Christ have put on Christ</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83514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3:11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26-28】</a:t>
            </a:r>
          </a:p>
          <a:p>
            <a:pPr algn="l">
              <a:lnSpc>
                <a:spcPct val="112000"/>
              </a:lnSpc>
            </a:pPr>
            <a:r>
              <a:rPr lang="en-US" altLang="zh-CN" sz="3200" b="1" dirty="0" smtClean="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并不分犹太人、希腊人、自主的、为奴的，或男或女，因为你们在基督耶稣里都成为一了。</a:t>
            </a:r>
          </a:p>
          <a:p>
            <a:pPr algn="l">
              <a:lnSpc>
                <a:spcPct val="112000"/>
              </a:lnSpc>
            </a:pPr>
            <a:r>
              <a:rPr lang="en-US" altLang="zh-CN" sz="3200" b="1" dirty="0">
                <a:solidFill>
                  <a:schemeClr val="bg1"/>
                </a:solidFill>
                <a:ea typeface="微软雅黑" panose="020B0503020204020204" pitchFamily="34" charset="-122"/>
              </a:rPr>
              <a:t>There is neither Jew nor Greek, there is neither slave nor free, there is neither male nor female; for you are all one in Christ Jesus.</a:t>
            </a:r>
          </a:p>
        </p:txBody>
      </p:sp>
    </p:spTree>
    <p:extLst>
      <p:ext uri="{BB962C8B-B14F-4D97-AF65-F5344CB8AC3E}">
        <p14:creationId xmlns:p14="http://schemas.microsoft.com/office/powerpoint/2010/main" val="5756338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4:13】</a:t>
            </a:r>
          </a:p>
          <a:p>
            <a:pPr algn="l">
              <a:lnSpc>
                <a:spcPct val="112000"/>
              </a:lnSpc>
            </a:pPr>
            <a:r>
              <a:rPr lang="zh-CN" altLang="en-US" sz="3200" b="1" dirty="0">
                <a:solidFill>
                  <a:srgbClr val="FFFF00"/>
                </a:solidFill>
                <a:ea typeface="微软雅黑" panose="020B0503020204020204" pitchFamily="34" charset="-122"/>
              </a:rPr>
              <a:t>直等到我们众人在真道上同归于一，认识神的儿子，得以长大成人，满有基督长成的身量，</a:t>
            </a:r>
          </a:p>
          <a:p>
            <a:pPr algn="l">
              <a:lnSpc>
                <a:spcPct val="112000"/>
              </a:lnSpc>
            </a:pPr>
            <a:r>
              <a:rPr lang="en-US" altLang="zh-CN" sz="3200" b="1" dirty="0">
                <a:solidFill>
                  <a:schemeClr val="bg1"/>
                </a:solidFill>
                <a:ea typeface="微软雅黑" panose="020B0503020204020204" pitchFamily="34" charset="-122"/>
              </a:rPr>
              <a:t>till we all come to the unity of the faith and of the knowledge of the Son of God, to a perfect man, to the measure of the stature of the fullness of Christ;</a:t>
            </a:r>
          </a:p>
        </p:txBody>
      </p:sp>
    </p:spTree>
    <p:extLst>
      <p:ext uri="{BB962C8B-B14F-4D97-AF65-F5344CB8AC3E}">
        <p14:creationId xmlns:p14="http://schemas.microsoft.com/office/powerpoint/2010/main" val="15487248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亲爱的弟兄啊，你们既盼望这些事，就当殷勤，使自己没有玷污，无可指摘，安然见主。</a:t>
            </a:r>
            <a:r>
              <a:rPr lang="en-US" altLang="zh-CN" sz="3200" b="1" dirty="0">
                <a:solidFill>
                  <a:schemeClr val="bg1"/>
                </a:solidFill>
                <a:ea typeface="微软雅黑" panose="020B0503020204020204" pitchFamily="34" charset="-122"/>
              </a:rPr>
              <a:t>Therefore, beloved, looking forward to these things, be diligent to be found by Him in peace, without spot and blameless;</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并且要以我主长久忍耐为得救的因由，就如我们所亲爱的兄弟保罗，照着所赐给他的智慧写了信给你们</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consider that the longsuffering of our Lord is salvation—as also our beloved brother Paul, according to the wisdom given to him, has written to you,</a:t>
            </a:r>
          </a:p>
        </p:txBody>
      </p:sp>
    </p:spTree>
    <p:extLst>
      <p:ext uri="{BB962C8B-B14F-4D97-AF65-F5344CB8AC3E}">
        <p14:creationId xmlns:p14="http://schemas.microsoft.com/office/powerpoint/2010/main" val="25484035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4:13】</a:t>
            </a:r>
          </a:p>
          <a:p>
            <a:pPr algn="l">
              <a:lnSpc>
                <a:spcPct val="112000"/>
              </a:lnSpc>
            </a:pPr>
            <a:r>
              <a:rPr lang="zh-CN" altLang="en-US" sz="3200" b="1" dirty="0">
                <a:solidFill>
                  <a:srgbClr val="FFFF00"/>
                </a:solidFill>
                <a:ea typeface="微软雅黑" panose="020B0503020204020204" pitchFamily="34" charset="-122"/>
              </a:rPr>
              <a:t>直等到我们众人在真道上同归于一，认识　神的儿子，得以长大成人，满有基督长成的身量，</a:t>
            </a:r>
          </a:p>
          <a:p>
            <a:pPr algn="l">
              <a:lnSpc>
                <a:spcPct val="112000"/>
              </a:lnSpc>
            </a:pPr>
            <a:r>
              <a:rPr lang="en-US" altLang="zh-CN" sz="3200" b="1" dirty="0">
                <a:solidFill>
                  <a:schemeClr val="bg1"/>
                </a:solidFill>
                <a:ea typeface="微软雅黑" panose="020B0503020204020204" pitchFamily="34" charset="-122"/>
              </a:rPr>
              <a:t>till we all come to the unity of the faith and of the knowledge of the Son of God, to a perfect man, to the measure of the stature of the fullness of Christ;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36474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a:t>
            </a:r>
            <a:r>
              <a:rPr lang="en-US" altLang="zh-CN" sz="3200" b="1" u="sng" dirty="0">
                <a:solidFill>
                  <a:schemeClr val="bg1"/>
                </a:solidFill>
                <a:ea typeface="微软雅黑" panose="020B0503020204020204" pitchFamily="34" charset="-122"/>
              </a:rPr>
              <a:t>Philippians 1:27】</a:t>
            </a:r>
          </a:p>
          <a:p>
            <a:pPr algn="l">
              <a:lnSpc>
                <a:spcPct val="112000"/>
              </a:lnSpc>
            </a:pPr>
            <a:r>
              <a:rPr lang="zh-CN" altLang="en-US" sz="3200" b="1" dirty="0">
                <a:solidFill>
                  <a:srgbClr val="FFFF00"/>
                </a:solidFill>
                <a:ea typeface="微软雅黑" panose="020B0503020204020204" pitchFamily="34" charset="-122"/>
              </a:rPr>
              <a:t>只要你们行事为人与基督的福音相称，叫我或来见你们，或不在你们那里，可以听见你们的景况，知道你们同有一个心志，站立得稳，为所信的福音齐心努力。</a:t>
            </a:r>
          </a:p>
          <a:p>
            <a:pPr algn="l">
              <a:lnSpc>
                <a:spcPct val="112000"/>
              </a:lnSpc>
            </a:pPr>
            <a:r>
              <a:rPr lang="en-US" altLang="zh-CN" sz="3200" b="1" dirty="0">
                <a:solidFill>
                  <a:schemeClr val="bg1"/>
                </a:solidFill>
                <a:ea typeface="微软雅黑" panose="020B0503020204020204" pitchFamily="34" charset="-122"/>
              </a:rPr>
              <a:t>Only let your conduct be worthy of the gospel of Christ, so that whether I come and see you or am absent, I may hear of your affairs, that you stand fast in one spirit, with one mind striving together for the faith of the gospel,</a:t>
            </a:r>
          </a:p>
        </p:txBody>
      </p:sp>
    </p:spTree>
    <p:extLst>
      <p:ext uri="{BB962C8B-B14F-4D97-AF65-F5344CB8AC3E}">
        <p14:creationId xmlns:p14="http://schemas.microsoft.com/office/powerpoint/2010/main" val="31152338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3:16</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主</a:t>
            </a:r>
            <a:r>
              <a:rPr lang="zh-CN" altLang="en-US" sz="3200" b="1" dirty="0">
                <a:solidFill>
                  <a:srgbClr val="FFFF00"/>
                </a:solidFill>
                <a:ea typeface="微软雅黑" panose="020B0503020204020204" pitchFamily="34" charset="-122"/>
              </a:rPr>
              <a:t>为我们舍命，我们从此就知道何为爱，我们也当为弟兄舍命</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By </a:t>
            </a:r>
            <a:r>
              <a:rPr lang="en-US" altLang="zh-CN" sz="3200" b="1" dirty="0">
                <a:solidFill>
                  <a:schemeClr val="bg1"/>
                </a:solidFill>
                <a:ea typeface="微软雅黑" panose="020B0503020204020204" pitchFamily="34" charset="-122"/>
              </a:rPr>
              <a:t>this we know love, because He laid down His life for us. And we also ought to lay down our lives for the brethren</a:t>
            </a:r>
            <a:r>
              <a:rPr lang="en-US" altLang="zh-CN" sz="32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2:2】</a:t>
            </a:r>
          </a:p>
          <a:p>
            <a:pPr algn="l">
              <a:lnSpc>
                <a:spcPct val="112000"/>
              </a:lnSpc>
            </a:pPr>
            <a:r>
              <a:rPr lang="zh-CN" altLang="en-US" sz="3200" b="1" dirty="0">
                <a:solidFill>
                  <a:srgbClr val="FFFF00"/>
                </a:solidFill>
                <a:ea typeface="微软雅黑" panose="020B0503020204020204" pitchFamily="34" charset="-122"/>
              </a:rPr>
              <a:t>因为我曾定了主意，在你们中间不知道别的，只知道耶稣基督并祂钉十字架。</a:t>
            </a:r>
          </a:p>
          <a:p>
            <a:pPr algn="l">
              <a:lnSpc>
                <a:spcPct val="100000"/>
              </a:lnSpc>
            </a:pPr>
            <a:r>
              <a:rPr lang="en-US" altLang="zh-CN" sz="3200" b="1" dirty="0">
                <a:solidFill>
                  <a:schemeClr val="bg1"/>
                </a:solidFill>
                <a:ea typeface="微软雅黑" panose="020B0503020204020204" pitchFamily="34" charset="-122"/>
              </a:rPr>
              <a:t>For I determined not to know anything among you except Jesus Christ and Him crucified.</a:t>
            </a:r>
          </a:p>
        </p:txBody>
      </p:sp>
    </p:spTree>
    <p:extLst>
      <p:ext uri="{BB962C8B-B14F-4D97-AF65-F5344CB8AC3E}">
        <p14:creationId xmlns:p14="http://schemas.microsoft.com/office/powerpoint/2010/main" val="2645632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4:1-6】</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我为主被囚的劝你们：既然蒙召，行事为人就当与蒙召的恩相称。</a:t>
            </a:r>
            <a:r>
              <a:rPr lang="en-US" altLang="zh-CN" sz="3200" b="1" dirty="0">
                <a:solidFill>
                  <a:schemeClr val="bg1"/>
                </a:solidFill>
                <a:ea typeface="微软雅黑" panose="020B0503020204020204" pitchFamily="34" charset="-122"/>
              </a:rPr>
              <a:t>I, therefore, the prisoner of the Lord, beseech you to walk worthy of the calling with which you were called,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凡事谦虚、温柔、忍耐，用爱心互相宽容</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with </a:t>
            </a:r>
            <a:r>
              <a:rPr lang="en-US" altLang="zh-CN" sz="3200" b="1" dirty="0">
                <a:solidFill>
                  <a:schemeClr val="bg1"/>
                </a:solidFill>
                <a:ea typeface="微软雅黑" panose="020B0503020204020204" pitchFamily="34" charset="-122"/>
              </a:rPr>
              <a:t>all lowliness and gentleness, with longsuffering, bearing with one another in love,</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用和平彼此联络，竭力保守圣灵所赐合而为一的心。</a:t>
            </a:r>
            <a:r>
              <a:rPr lang="en-US" altLang="zh-CN" sz="3200" b="1" dirty="0">
                <a:solidFill>
                  <a:schemeClr val="bg1"/>
                </a:solidFill>
                <a:ea typeface="微软雅黑" panose="020B0503020204020204" pitchFamily="34" charset="-122"/>
              </a:rPr>
              <a:t>endeavoring to keep the unity of the Spirit in the bond of peace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8471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4:1-6】</a:t>
            </a:r>
          </a:p>
          <a:p>
            <a:pPr algn="l">
              <a:lnSpc>
                <a:spcPct val="112000"/>
              </a:lnSpc>
            </a:pPr>
            <a:r>
              <a:rPr lang="en-US" altLang="zh-CN" sz="3200" b="1" dirty="0" smtClean="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身体只有一个，圣灵只有一个，正如你们蒙召，同有一个指望</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 </a:t>
            </a:r>
            <a:r>
              <a:rPr lang="en-US" altLang="zh-CN" sz="3200" b="1" dirty="0">
                <a:solidFill>
                  <a:schemeClr val="bg1"/>
                </a:solidFill>
                <a:ea typeface="微软雅黑" panose="020B0503020204020204" pitchFamily="34" charset="-122"/>
              </a:rPr>
              <a:t>is one body and one Spirit, just as you were called in one hope of your calling;</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一主，一信，一洗</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one </a:t>
            </a:r>
            <a:r>
              <a:rPr lang="en-US" altLang="zh-CN" sz="3200" b="1" dirty="0">
                <a:solidFill>
                  <a:schemeClr val="bg1"/>
                </a:solidFill>
                <a:ea typeface="微软雅黑" panose="020B0503020204020204" pitchFamily="34" charset="-122"/>
              </a:rPr>
              <a:t>Lord, one faith, one baptism;</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一　神，就是众人的父，超乎众人之上，贯乎众人之中，也住在众人之内。</a:t>
            </a:r>
          </a:p>
          <a:p>
            <a:pPr algn="l">
              <a:lnSpc>
                <a:spcPct val="112000"/>
              </a:lnSpc>
            </a:pPr>
            <a:r>
              <a:rPr lang="en-US" altLang="zh-CN" sz="3200" b="1" dirty="0">
                <a:solidFill>
                  <a:schemeClr val="bg1"/>
                </a:solidFill>
                <a:ea typeface="微软雅黑" panose="020B0503020204020204" pitchFamily="34" charset="-122"/>
              </a:rPr>
              <a:t>one God and Father of all, who is above all, and through all, and in you all.</a:t>
            </a:r>
          </a:p>
        </p:txBody>
      </p:sp>
    </p:spTree>
    <p:extLst>
      <p:ext uri="{BB962C8B-B14F-4D97-AF65-F5344CB8AC3E}">
        <p14:creationId xmlns:p14="http://schemas.microsoft.com/office/powerpoint/2010/main" val="3686585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21:17-22】</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第三次对他说：“约翰的儿子西门，你爱我吗？”彼得因为耶稣第三次对他说“你爱我吗”，就忧愁，对耶稣说：“主啊，你是无所不知的，你知道我爱你。”耶稣说：“你喂养我的羊</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He </a:t>
            </a:r>
            <a:r>
              <a:rPr lang="en-US" altLang="zh-CN" sz="3000" b="1" dirty="0">
                <a:solidFill>
                  <a:schemeClr val="bg1"/>
                </a:solidFill>
                <a:ea typeface="微软雅黑" panose="020B0503020204020204" pitchFamily="34" charset="-122"/>
              </a:rPr>
              <a:t>said to him the third time, “Simon, son of Jonah, do you love Me?” Peter was grieved because He said to him the third time, “Do you love Me</a:t>
            </a:r>
            <a:r>
              <a:rPr lang="en-US" altLang="zh-CN" sz="3000" b="1" dirty="0" smtClean="0">
                <a:solidFill>
                  <a:schemeClr val="bg1"/>
                </a:solidFill>
                <a:ea typeface="微软雅黑" panose="020B0503020204020204" pitchFamily="34" charset="-122"/>
              </a:rPr>
              <a:t>?” And </a:t>
            </a:r>
            <a:r>
              <a:rPr lang="en-US" altLang="zh-CN" sz="3000" b="1" dirty="0">
                <a:solidFill>
                  <a:schemeClr val="bg1"/>
                </a:solidFill>
                <a:ea typeface="微软雅黑" panose="020B0503020204020204" pitchFamily="34" charset="-122"/>
              </a:rPr>
              <a:t>he said to Him, “Lord, You know all things; You know that I love You</a:t>
            </a:r>
            <a:r>
              <a:rPr lang="en-US" altLang="zh-CN" sz="3000" b="1" dirty="0" smtClean="0">
                <a:solidFill>
                  <a:schemeClr val="bg1"/>
                </a:solidFill>
                <a:ea typeface="微软雅黑" panose="020B0503020204020204" pitchFamily="34" charset="-122"/>
              </a:rPr>
              <a:t>.” Jesus </a:t>
            </a:r>
            <a:r>
              <a:rPr lang="en-US" altLang="zh-CN" sz="3000" b="1" dirty="0">
                <a:solidFill>
                  <a:schemeClr val="bg1"/>
                </a:solidFill>
                <a:ea typeface="微软雅黑" panose="020B0503020204020204" pitchFamily="34" charset="-122"/>
              </a:rPr>
              <a:t>said to him, “Feed My sheep</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49881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21:17-22】</a:t>
            </a:r>
          </a:p>
          <a:p>
            <a:pPr algn="l">
              <a:lnSpc>
                <a:spcPct val="112000"/>
              </a:lnSpc>
            </a:pPr>
            <a:r>
              <a:rPr lang="en-US" altLang="zh-CN" sz="3000" b="1" dirty="0" smtClean="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我实实在在地告诉你：你年少的时候，自己束上带子，随意往来；但年老的时候，你要伸出手来，别人要把你束上，带你到不愿意去的地方。” </a:t>
            </a:r>
            <a:endParaRPr lang="en-US" altLang="zh-CN" sz="30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Most </a:t>
            </a:r>
            <a:r>
              <a:rPr lang="en-US" altLang="zh-CN" sz="3000" b="1" dirty="0">
                <a:solidFill>
                  <a:schemeClr val="bg1"/>
                </a:solidFill>
                <a:ea typeface="微软雅黑" panose="020B0503020204020204" pitchFamily="34" charset="-122"/>
              </a:rPr>
              <a:t>assuredly, I say to you, when you were younger, you girded yourself and walked where you wished; but when you are old, you will stretch out your hands, and another will gird you and carry you where you do not wish.”</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耶稣说这话，是指着彼得要怎样死，荣耀　神。说了这话，就对他说：“你跟从我吧！” </a:t>
            </a:r>
            <a:r>
              <a:rPr lang="en-US" altLang="zh-CN" sz="3000" b="1" dirty="0">
                <a:solidFill>
                  <a:schemeClr val="bg1"/>
                </a:solidFill>
                <a:ea typeface="微软雅黑" panose="020B0503020204020204" pitchFamily="34" charset="-122"/>
              </a:rPr>
              <a:t>This He spoke, signifying by what death he would glorify God. And when He had spoken this, He said to him, “Follow Me</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0643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21:17-22】</a:t>
            </a:r>
          </a:p>
          <a:p>
            <a:pPr algn="l">
              <a:lnSpc>
                <a:spcPct val="112000"/>
              </a:lnSpc>
            </a:pPr>
            <a:r>
              <a:rPr lang="en-US" altLang="zh-CN" sz="3000" b="1" dirty="0" smtClean="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彼得转过来，看见耶稣所爱的那门徒跟着，就是在晚饭的时候，靠着耶稣胸膛说：“主啊，卖你的是谁”的那门徒</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Then </a:t>
            </a:r>
            <a:r>
              <a:rPr lang="en-US" altLang="zh-CN" sz="3000" b="1" dirty="0">
                <a:solidFill>
                  <a:schemeClr val="bg1"/>
                </a:solidFill>
                <a:ea typeface="微软雅黑" panose="020B0503020204020204" pitchFamily="34" charset="-122"/>
              </a:rPr>
              <a:t>Peter, turning around, saw the disciple whom Jesus loved following, who also had leaned on His breast at the supper, and said, “Lord, who is the one who betrays You?”</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彼得看见他，就问耶稣说：“主啊，这人将来如何？”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Peter</a:t>
            </a:r>
            <a:r>
              <a:rPr lang="en-US" altLang="zh-CN" sz="3000" b="1" dirty="0">
                <a:solidFill>
                  <a:schemeClr val="bg1"/>
                </a:solidFill>
                <a:ea typeface="微软雅黑" panose="020B0503020204020204" pitchFamily="34" charset="-122"/>
              </a:rPr>
              <a:t>, seeing him, said to Jesus, “But Lord, what about this man</a:t>
            </a:r>
            <a:r>
              <a:rPr lang="en-US" altLang="zh-CN" sz="3000" b="1" dirty="0" smtClean="0">
                <a:solidFill>
                  <a:schemeClr val="bg1"/>
                </a:solidFill>
                <a:ea typeface="微软雅黑" panose="020B0503020204020204" pitchFamily="34" charset="-122"/>
              </a:rPr>
              <a:t>?”</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01674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21:17-22】</a:t>
            </a:r>
          </a:p>
          <a:p>
            <a:pPr algn="l">
              <a:lnSpc>
                <a:spcPct val="112000"/>
              </a:lnSpc>
            </a:pPr>
            <a:r>
              <a:rPr lang="en-US" altLang="zh-CN" sz="3000" b="1" dirty="0" smtClean="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耶稣对他说：“我若要他等到我来的时候，与你何干？你跟从我吧！”</a:t>
            </a:r>
          </a:p>
          <a:p>
            <a:pPr algn="l">
              <a:lnSpc>
                <a:spcPct val="112000"/>
              </a:lnSpc>
            </a:pPr>
            <a:r>
              <a:rPr lang="en-US" altLang="zh-CN" sz="3000" b="1" dirty="0">
                <a:solidFill>
                  <a:schemeClr val="bg1"/>
                </a:solidFill>
                <a:ea typeface="微软雅黑" panose="020B0503020204020204" pitchFamily="34" charset="-122"/>
              </a:rPr>
              <a:t>Jesus said to him, “If I will that he remain till I come, what is that to you? You follow Me.”</a:t>
            </a:r>
          </a:p>
        </p:txBody>
      </p:sp>
    </p:spTree>
    <p:extLst>
      <p:ext uri="{BB962C8B-B14F-4D97-AF65-F5344CB8AC3E}">
        <p14:creationId xmlns:p14="http://schemas.microsoft.com/office/powerpoint/2010/main" val="12872659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11245</TotalTime>
  <Words>3533</Words>
  <Application>Microsoft Office PowerPoint</Application>
  <PresentationFormat>On-screen Show (4:3)</PresentationFormat>
  <Paragraphs>156</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微软雅黑</vt:lpstr>
      <vt:lpstr>宋体</vt:lpstr>
      <vt:lpstr>Arial</vt:lpstr>
      <vt:lpstr>Calibri</vt:lpstr>
      <vt:lpstr>Calibri Light</vt:lpstr>
      <vt:lpstr>Office 主题</vt:lpstr>
      <vt:lpstr>合一（二） All Be One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941</cp:revision>
  <dcterms:created xsi:type="dcterms:W3CDTF">2018-02-16T18:09:56Z</dcterms:created>
  <dcterms:modified xsi:type="dcterms:W3CDTF">2022-09-11T15:24:30Z</dcterms:modified>
</cp:coreProperties>
</file>