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781" r:id="rId2"/>
    <p:sldId id="3785" r:id="rId3"/>
    <p:sldId id="3787" r:id="rId4"/>
    <p:sldId id="3786" r:id="rId5"/>
    <p:sldId id="3788" r:id="rId6"/>
    <p:sldId id="3789" r:id="rId7"/>
    <p:sldId id="3790" r:id="rId8"/>
    <p:sldId id="3791" r:id="rId9"/>
    <p:sldId id="3792" r:id="rId10"/>
    <p:sldId id="3793" r:id="rId11"/>
    <p:sldId id="3794" r:id="rId12"/>
    <p:sldId id="3795" r:id="rId13"/>
    <p:sldId id="3796" r:id="rId14"/>
    <p:sldId id="3797" r:id="rId15"/>
    <p:sldId id="3798" r:id="rId16"/>
    <p:sldId id="3799" r:id="rId17"/>
    <p:sldId id="3800" r:id="rId18"/>
    <p:sldId id="3801" r:id="rId19"/>
    <p:sldId id="3802" r:id="rId20"/>
    <p:sldId id="3803" r:id="rId2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054" autoAdjust="0"/>
    <p:restoredTop sz="94660"/>
  </p:normalViewPr>
  <p:slideViewPr>
    <p:cSldViewPr snapToGrid="0">
      <p:cViewPr>
        <p:scale>
          <a:sx n="70" d="100"/>
          <a:sy n="70" d="100"/>
        </p:scale>
        <p:origin x="-408" y="-10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2023/6/25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的传承</a:t>
            </a: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的罪疚（</a:t>
            </a:r>
            <a:r>
              <a:rPr lang="en-US" altLang="zh-CN" sz="3400" b="1" spc="100" dirty="0">
                <a:solidFill>
                  <a:schemeClr val="bg1"/>
                </a:solidFill>
                <a:ea typeface="微软雅黑" panose="020B0503020204020204" pitchFamily="34" charset="-122"/>
              </a:rPr>
              <a:t>inherited guilt</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罗</a:t>
            </a:r>
            <a:r>
              <a:rPr lang="en-US" altLang="zh-CN" sz="3400" b="1" u="sng" spc="100" dirty="0">
                <a:solidFill>
                  <a:schemeClr val="bg1"/>
                </a:solidFill>
                <a:ea typeface="微软雅黑" panose="020B0503020204020204" pitchFamily="34" charset="-122"/>
              </a:rPr>
              <a:t>Rom 5:12】</a:t>
            </a:r>
          </a:p>
          <a:p>
            <a:pPr algn="l">
              <a:lnSpc>
                <a:spcPct val="112000"/>
              </a:lnSpc>
            </a:pPr>
            <a:r>
              <a:rPr lang="zh-CN" altLang="en-US" sz="3400" b="1" spc="100" dirty="0">
                <a:solidFill>
                  <a:srgbClr val="FFFF00"/>
                </a:solidFill>
                <a:ea typeface="微软雅黑" panose="020B0503020204020204" pitchFamily="34" charset="-122"/>
              </a:rPr>
              <a:t>这就如罪是从一人入了世界，死又是从罪来的；于是死就临到众人，因为众人都犯了罪。</a:t>
            </a:r>
          </a:p>
          <a:p>
            <a:pPr algn="l">
              <a:lnSpc>
                <a:spcPct val="112000"/>
              </a:lnSpc>
            </a:pPr>
            <a:r>
              <a:rPr lang="en-US" altLang="zh-CN" sz="3400" b="1" spc="100" dirty="0">
                <a:solidFill>
                  <a:schemeClr val="bg1"/>
                </a:solidFill>
                <a:ea typeface="微软雅黑" panose="020B0503020204020204" pitchFamily="34" charset="-122"/>
              </a:rPr>
              <a:t>Therefore, just as through one man sin entered the world, and death through sin, and thus death spread to all men, because all sinned—</a:t>
            </a:r>
          </a:p>
          <a:p>
            <a:pPr algn="l">
              <a:lnSpc>
                <a:spcPct val="150000"/>
              </a:lnSpc>
            </a:pPr>
            <a:endParaRPr lang="en-US" altLang="zh-CN" sz="3400" b="1" spc="100" dirty="0" smtClean="0">
              <a:solidFill>
                <a:schemeClr val="bg1"/>
              </a:solidFill>
              <a:ea typeface="微软雅黑" panose="020B0503020204020204" pitchFamily="34" charset="-122"/>
            </a:endParaRPr>
          </a:p>
          <a:p>
            <a:pPr algn="l">
              <a:lnSpc>
                <a:spcPct val="150000"/>
              </a:lnSpc>
            </a:pPr>
            <a:endParaRPr lang="en-US" altLang="zh-CN" sz="3400" b="1" spc="100" dirty="0" smtClean="0">
              <a:solidFill>
                <a:schemeClr val="bg1"/>
              </a:solidFill>
              <a:ea typeface="微软雅黑" panose="020B0503020204020204" pitchFamily="34" charset="-122"/>
            </a:endParaRPr>
          </a:p>
          <a:p>
            <a:pPr algn="l">
              <a:lnSpc>
                <a:spcPct val="150000"/>
              </a:lnSpc>
            </a:pPr>
            <a:endParaRPr lang="en-US" altLang="zh-CN" sz="3400" b="1" spc="100" dirty="0">
              <a:solidFill>
                <a:schemeClr val="bg1"/>
              </a:solidFill>
              <a:ea typeface="微软雅黑" panose="020B0503020204020204" pitchFamily="34" charset="-122"/>
            </a:endParaRPr>
          </a:p>
          <a:p>
            <a:pPr algn="l">
              <a:lnSpc>
                <a:spcPct val="150000"/>
              </a:lnSpc>
            </a:pPr>
            <a:r>
              <a:rPr lang="zh-CN" altLang="en-US" sz="3000" b="1" spc="100" dirty="0" smtClean="0">
                <a:solidFill>
                  <a:schemeClr val="bg1"/>
                </a:solidFill>
                <a:ea typeface="微软雅黑" panose="020B0503020204020204" pitchFamily="34" charset="-122"/>
              </a:rPr>
              <a:t>归算（</a:t>
            </a:r>
            <a:r>
              <a:rPr lang="en-US" altLang="zh-CN" sz="3000" b="1" spc="100" dirty="0">
                <a:solidFill>
                  <a:schemeClr val="bg1"/>
                </a:solidFill>
                <a:ea typeface="微软雅黑" panose="020B0503020204020204" pitchFamily="34" charset="-122"/>
              </a:rPr>
              <a:t>impute</a:t>
            </a:r>
            <a:r>
              <a:rPr lang="zh-CN" altLang="en-US" sz="3000" b="1" spc="100" dirty="0" smtClean="0">
                <a:solidFill>
                  <a:schemeClr val="bg1"/>
                </a:solidFill>
                <a:ea typeface="微软雅黑" panose="020B0503020204020204" pitchFamily="34" charset="-122"/>
              </a:rPr>
              <a:t>）：罪的归算与义的归算</a:t>
            </a:r>
            <a:endParaRPr lang="en-US" altLang="zh-CN" sz="3000" b="1" spc="100" dirty="0" smtClean="0">
              <a:solidFill>
                <a:schemeClr val="bg1"/>
              </a:solidFill>
              <a:ea typeface="微软雅黑" panose="020B0503020204020204" pitchFamily="34" charset="-122"/>
            </a:endParaRPr>
          </a:p>
          <a:p>
            <a:pPr marL="914400" lvl="1" indent="-457200" algn="l">
              <a:lnSpc>
                <a:spcPct val="150000"/>
              </a:lnSpc>
              <a:buFont typeface="Arial" panose="020B0604020202020204" pitchFamily="34" charset="0"/>
              <a:buChar char="•"/>
            </a:pPr>
            <a:endParaRPr lang="zh-CN" altLang="en-US" b="1"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的败坏（</a:t>
            </a:r>
            <a:r>
              <a:rPr lang="en-US" altLang="zh-CN" sz="3400" b="1" spc="100" dirty="0">
                <a:solidFill>
                  <a:schemeClr val="bg1"/>
                </a:solidFill>
                <a:ea typeface="微软雅黑" panose="020B0503020204020204" pitchFamily="34" charset="-122"/>
              </a:rPr>
              <a:t>inherited corruption</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因为</a:t>
            </a:r>
            <a:r>
              <a:rPr lang="zh-CN" altLang="en-US" sz="3000" b="1" spc="100" dirty="0">
                <a:solidFill>
                  <a:schemeClr val="bg1"/>
                </a:solidFill>
                <a:ea typeface="微软雅黑" panose="020B0503020204020204" pitchFamily="34" charset="-122"/>
              </a:rPr>
              <a:t>传承的败坏，人失去行善（遵行神的旨意，行神所喜悦的事）的能力。</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全然</a:t>
            </a:r>
            <a:r>
              <a:rPr lang="zh-CN" altLang="en-US" sz="3000" b="1" spc="100" dirty="0">
                <a:solidFill>
                  <a:schemeClr val="bg1"/>
                </a:solidFill>
                <a:ea typeface="微软雅黑" panose="020B0503020204020204" pitchFamily="34" charset="-122"/>
              </a:rPr>
              <a:t>的无能（</a:t>
            </a:r>
            <a:r>
              <a:rPr lang="en-US" altLang="zh-CN" sz="3000" b="1" spc="100" dirty="0">
                <a:solidFill>
                  <a:schemeClr val="bg1"/>
                </a:solidFill>
                <a:ea typeface="微软雅黑" panose="020B0503020204020204" pitchFamily="34" charset="-122"/>
              </a:rPr>
              <a:t>total inability</a:t>
            </a:r>
            <a:r>
              <a:rPr lang="zh-CN" altLang="en-US" sz="3000" b="1" spc="100" dirty="0">
                <a:solidFill>
                  <a:schemeClr val="bg1"/>
                </a:solidFill>
                <a:ea typeface="微软雅黑" panose="020B0503020204020204" pitchFamily="34" charset="-122"/>
              </a:rPr>
              <a:t>）与“自由意志”</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行善</a:t>
            </a:r>
            <a:r>
              <a:rPr lang="zh-CN" altLang="en-US" sz="3000" b="1" spc="100" dirty="0">
                <a:solidFill>
                  <a:schemeClr val="bg1"/>
                </a:solidFill>
                <a:ea typeface="微软雅黑" panose="020B0503020204020204" pitchFamily="34" charset="-122"/>
              </a:rPr>
              <a:t>：遵行神的旨意，行神所喜悦的事。</a:t>
            </a:r>
          </a:p>
        </p:txBody>
      </p:sp>
    </p:spTree>
    <p:extLst>
      <p:ext uri="{BB962C8B-B14F-4D97-AF65-F5344CB8AC3E}">
        <p14:creationId xmlns:p14="http://schemas.microsoft.com/office/powerpoint/2010/main" val="2080929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457200" indent="-457200" algn="l">
              <a:lnSpc>
                <a:spcPct val="100000"/>
              </a:lnSpc>
              <a:buFont typeface="Arial" panose="020B0604020202020204" pitchFamily="34" charset="0"/>
              <a:buChar char="•"/>
            </a:pPr>
            <a:r>
              <a:rPr lang="zh-CN" altLang="en-US" sz="3600" b="1" u="sng" spc="100" dirty="0" smtClean="0">
                <a:solidFill>
                  <a:schemeClr val="bg1"/>
                </a:solidFill>
                <a:ea typeface="微软雅黑" panose="020B0503020204020204" pitchFamily="34" charset="-122"/>
              </a:rPr>
              <a:t>已经</a:t>
            </a:r>
            <a:r>
              <a:rPr lang="zh-CN" altLang="en-US" sz="3600" b="1" u="sng" spc="100" dirty="0">
                <a:solidFill>
                  <a:schemeClr val="bg1"/>
                </a:solidFill>
                <a:ea typeface="微软雅黑" panose="020B0503020204020204" pitchFamily="34" charset="-122"/>
              </a:rPr>
              <a:t>重生得救的基督徒犯罪会怎样？</a:t>
            </a:r>
          </a:p>
          <a:p>
            <a:pPr marL="971550" lvl="1" indent="-514350" algn="l">
              <a:lnSpc>
                <a:spcPct val="110000"/>
              </a:lnSpc>
              <a:buFont typeface="Wingdings" panose="05000000000000000000" pitchFamily="2" charset="2"/>
              <a:buChar char="Ø"/>
            </a:pPr>
            <a:r>
              <a:rPr lang="zh-CN" altLang="en-US" sz="3200" b="1" spc="100" dirty="0" smtClean="0">
                <a:solidFill>
                  <a:schemeClr val="bg1"/>
                </a:solidFill>
                <a:ea typeface="微软雅黑" panose="020B0503020204020204" pitchFamily="34" charset="-122"/>
              </a:rPr>
              <a:t>得救</a:t>
            </a:r>
            <a:r>
              <a:rPr lang="zh-CN" altLang="en-US" sz="3200" b="1" spc="100" dirty="0">
                <a:solidFill>
                  <a:schemeClr val="bg1"/>
                </a:solidFill>
                <a:ea typeface="微软雅黑" panose="020B0503020204020204" pitchFamily="34" charset="-122"/>
              </a:rPr>
              <a:t>的地位不变</a:t>
            </a:r>
          </a:p>
          <a:p>
            <a:pPr algn="l">
              <a:lnSpc>
                <a:spcPct val="110000"/>
              </a:lnSpc>
            </a:pPr>
            <a:r>
              <a:rPr lang="en-US" altLang="zh-CN" sz="3000" b="1" spc="100" dirty="0">
                <a:solidFill>
                  <a:srgbClr val="FFFF00"/>
                </a:solidFill>
                <a:ea typeface="微软雅黑" panose="020B0503020204020204" pitchFamily="34" charset="-122"/>
              </a:rPr>
              <a:t>【</a:t>
            </a:r>
            <a:r>
              <a:rPr lang="zh-CN" altLang="en-US" sz="3000" b="1" spc="100" dirty="0">
                <a:solidFill>
                  <a:srgbClr val="FFFF00"/>
                </a:solidFill>
                <a:ea typeface="微软雅黑" panose="020B0503020204020204" pitchFamily="34" charset="-122"/>
              </a:rPr>
              <a:t>罗</a:t>
            </a:r>
            <a:r>
              <a:rPr lang="en-US" altLang="zh-CN" sz="3000" b="1" spc="100" dirty="0">
                <a:solidFill>
                  <a:srgbClr val="FFFF00"/>
                </a:solidFill>
                <a:ea typeface="微软雅黑" panose="020B0503020204020204" pitchFamily="34" charset="-122"/>
              </a:rPr>
              <a:t>Rom 8:1</a:t>
            </a:r>
            <a:r>
              <a:rPr lang="en-US" altLang="zh-CN" sz="3000" b="1" spc="100" dirty="0" smtClean="0">
                <a:solidFill>
                  <a:srgbClr val="FFFF00"/>
                </a:solidFill>
                <a:ea typeface="微软雅黑" panose="020B0503020204020204" pitchFamily="34" charset="-122"/>
              </a:rPr>
              <a:t>】</a:t>
            </a:r>
          </a:p>
          <a:p>
            <a:pPr algn="l">
              <a:lnSpc>
                <a:spcPct val="110000"/>
              </a:lnSpc>
            </a:pPr>
            <a:r>
              <a:rPr lang="zh-CN" altLang="en-US" sz="3000" b="1" spc="100" dirty="0" smtClean="0">
                <a:solidFill>
                  <a:srgbClr val="FFFF00"/>
                </a:solidFill>
                <a:ea typeface="微软雅黑" panose="020B0503020204020204" pitchFamily="34" charset="-122"/>
              </a:rPr>
              <a:t>如今</a:t>
            </a:r>
            <a:r>
              <a:rPr lang="zh-CN" altLang="en-US" sz="3000" b="1" spc="100" dirty="0">
                <a:solidFill>
                  <a:srgbClr val="FFFF00"/>
                </a:solidFill>
                <a:ea typeface="微软雅黑" panose="020B0503020204020204" pitchFamily="34" charset="-122"/>
              </a:rPr>
              <a:t>那些在基督耶稣里的，就不定罪了。</a:t>
            </a:r>
          </a:p>
          <a:p>
            <a:pPr algn="l">
              <a:lnSpc>
                <a:spcPct val="100000"/>
              </a:lnSpc>
            </a:pPr>
            <a:r>
              <a:rPr lang="en-US" altLang="zh-CN" sz="3000" b="1" spc="100" dirty="0">
                <a:solidFill>
                  <a:schemeClr val="bg1"/>
                </a:solidFill>
                <a:ea typeface="微软雅黑" panose="020B0503020204020204" pitchFamily="34" charset="-122"/>
              </a:rPr>
              <a:t>There is therefore now no condemnation to those who are in Christ Jesus….</a:t>
            </a:r>
          </a:p>
          <a:p>
            <a:pPr marL="971550" lvl="1" indent="-514350" algn="l">
              <a:lnSpc>
                <a:spcPct val="110000"/>
              </a:lnSpc>
              <a:buFont typeface="Wingdings" panose="05000000000000000000" pitchFamily="2" charset="2"/>
              <a:buChar char="Ø"/>
            </a:pPr>
            <a:r>
              <a:rPr lang="zh-CN" altLang="en-US" sz="3200" b="1" spc="100" dirty="0">
                <a:solidFill>
                  <a:schemeClr val="bg1"/>
                </a:solidFill>
                <a:ea typeface="微软雅黑" panose="020B0503020204020204" pitchFamily="34" charset="-122"/>
              </a:rPr>
              <a:t>与神的交通受损，属灵的生命受伤</a:t>
            </a:r>
          </a:p>
          <a:p>
            <a:pPr marL="971550" lvl="1" indent="-514350" algn="l">
              <a:lnSpc>
                <a:spcPct val="110000"/>
              </a:lnSpc>
              <a:buFont typeface="Wingdings" panose="05000000000000000000" pitchFamily="2" charset="2"/>
              <a:buChar char="Ø"/>
            </a:pPr>
            <a:r>
              <a:rPr lang="zh-CN" altLang="en-US" sz="3200" b="1" spc="100" dirty="0">
                <a:solidFill>
                  <a:schemeClr val="bg1"/>
                </a:solidFill>
                <a:ea typeface="微软雅黑" panose="020B0503020204020204" pitchFamily="34" charset="-122"/>
              </a:rPr>
              <a:t>被</a:t>
            </a:r>
            <a:r>
              <a:rPr lang="zh-CN" altLang="en-US" sz="3200" b="1" spc="100" dirty="0">
                <a:solidFill>
                  <a:schemeClr val="bg1"/>
                </a:solidFill>
                <a:ea typeface="微软雅黑" panose="020B0503020204020204" pitchFamily="34" charset="-122"/>
              </a:rPr>
              <a:t>神管教</a:t>
            </a:r>
          </a:p>
          <a:p>
            <a:pPr marL="0" lvl="1" algn="l">
              <a:lnSpc>
                <a:spcPct val="110000"/>
              </a:lnSpc>
              <a:spcBef>
                <a:spcPts val="1000"/>
              </a:spcBef>
            </a:pPr>
            <a:r>
              <a:rPr lang="en-US" altLang="zh-CN" sz="3000" b="1" spc="100" dirty="0">
                <a:solidFill>
                  <a:srgbClr val="FFFF00"/>
                </a:solidFill>
                <a:ea typeface="微软雅黑" panose="020B0503020204020204" pitchFamily="34" charset="-122"/>
              </a:rPr>
              <a:t>【</a:t>
            </a:r>
            <a:r>
              <a:rPr lang="zh-CN" altLang="en-US" sz="3000" b="1" spc="100" dirty="0">
                <a:solidFill>
                  <a:srgbClr val="FFFF00"/>
                </a:solidFill>
                <a:ea typeface="微软雅黑" panose="020B0503020204020204" pitchFamily="34" charset="-122"/>
              </a:rPr>
              <a:t>来</a:t>
            </a:r>
            <a:r>
              <a:rPr lang="en-US" altLang="zh-CN" sz="3000" b="1" spc="100" dirty="0" err="1">
                <a:solidFill>
                  <a:srgbClr val="FFFF00"/>
                </a:solidFill>
                <a:ea typeface="微软雅黑" panose="020B0503020204020204" pitchFamily="34" charset="-122"/>
              </a:rPr>
              <a:t>Heb</a:t>
            </a:r>
            <a:r>
              <a:rPr lang="en-US" altLang="zh-CN" sz="3000" b="1" spc="100" dirty="0">
                <a:solidFill>
                  <a:srgbClr val="FFFF00"/>
                </a:solidFill>
                <a:ea typeface="微软雅黑" panose="020B0503020204020204" pitchFamily="34" charset="-122"/>
              </a:rPr>
              <a:t> 12:6】</a:t>
            </a:r>
            <a:r>
              <a:rPr lang="zh-CN" altLang="en-US" sz="3000" b="1" spc="100" dirty="0">
                <a:solidFill>
                  <a:srgbClr val="FFFF00"/>
                </a:solidFill>
                <a:ea typeface="微软雅黑" panose="020B0503020204020204" pitchFamily="34" charset="-122"/>
              </a:rPr>
              <a:t>因为主所爱的，祂必管教，又鞭打凡所收纳的儿子。”</a:t>
            </a:r>
          </a:p>
          <a:p>
            <a:pPr marL="0" lvl="1" algn="l">
              <a:lnSpc>
                <a:spcPct val="100000"/>
              </a:lnSpc>
              <a:spcBef>
                <a:spcPts val="1000"/>
              </a:spcBef>
            </a:pPr>
            <a:r>
              <a:rPr lang="en-US" altLang="zh-CN" sz="3000" b="1" spc="100" dirty="0">
                <a:solidFill>
                  <a:schemeClr val="bg1"/>
                </a:solidFill>
                <a:ea typeface="微软雅黑" panose="020B0503020204020204" pitchFamily="34" charset="-122"/>
              </a:rPr>
              <a:t>For whom the Lord loves He chastens, And scourges every son whom He receives.”</a:t>
            </a:r>
          </a:p>
          <a:p>
            <a:pPr marL="457200" indent="-457200" algn="l">
              <a:lnSpc>
                <a:spcPct val="120000"/>
              </a:lnSpc>
              <a:buFont typeface="Arial" panose="020B0604020202020204" pitchFamily="34" charset="0"/>
              <a:buChar char="•"/>
            </a:pPr>
            <a:endParaRPr lang="en-US" altLang="zh-CN"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81021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chemeClr val="bg1"/>
                </a:solidFill>
                <a:ea typeface="微软雅黑" panose="020B0503020204020204" pitchFamily="34" charset="-122"/>
              </a:rPr>
              <a:t>威敏斯特信仰告白 </a:t>
            </a:r>
            <a:r>
              <a:rPr lang="en-US" altLang="zh-CN" sz="3000" b="1" u="sng" spc="100" dirty="0" smtClean="0">
                <a:solidFill>
                  <a:schemeClr val="bg1"/>
                </a:solidFill>
                <a:ea typeface="微软雅黑" panose="020B0503020204020204" pitchFamily="34" charset="-122"/>
              </a:rPr>
              <a:t>A </a:t>
            </a:r>
            <a:r>
              <a:rPr lang="en-US" altLang="zh-CN" sz="3000" b="1" u="sng" spc="100" dirty="0">
                <a:solidFill>
                  <a:schemeClr val="bg1"/>
                </a:solidFill>
                <a:ea typeface="微软雅黑" panose="020B0503020204020204" pitchFamily="34" charset="-122"/>
              </a:rPr>
              <a:t>Westminster Confession of Faith Reader》11</a:t>
            </a:r>
            <a:r>
              <a:rPr lang="zh-CN" altLang="en-US" sz="3000" b="1" u="sng" spc="100" dirty="0">
                <a:solidFill>
                  <a:schemeClr val="bg1"/>
                </a:solidFill>
                <a:ea typeface="微软雅黑" panose="020B0503020204020204" pitchFamily="34" charset="-122"/>
              </a:rPr>
              <a:t>章</a:t>
            </a:r>
            <a:r>
              <a:rPr lang="en-US" altLang="zh-CN" sz="3000" b="1" u="sng" spc="100" dirty="0">
                <a:solidFill>
                  <a:schemeClr val="bg1"/>
                </a:solidFill>
                <a:ea typeface="微软雅黑" panose="020B0503020204020204" pitchFamily="34" charset="-122"/>
              </a:rPr>
              <a:t>5</a:t>
            </a:r>
            <a:r>
              <a:rPr lang="zh-CN" altLang="en-US" sz="3000" b="1" u="sng" spc="100" dirty="0">
                <a:solidFill>
                  <a:schemeClr val="bg1"/>
                </a:solidFill>
                <a:ea typeface="微软雅黑" panose="020B0503020204020204" pitchFamily="34" charset="-122"/>
              </a:rPr>
              <a:t>条</a:t>
            </a:r>
          </a:p>
          <a:p>
            <a:pPr algn="l">
              <a:lnSpc>
                <a:spcPct val="100000"/>
              </a:lnSpc>
            </a:pPr>
            <a:r>
              <a:rPr lang="zh-CN" altLang="en-US" sz="3000" b="1" spc="100" dirty="0">
                <a:solidFill>
                  <a:srgbClr val="FFFF00"/>
                </a:solidFill>
                <a:ea typeface="微软雅黑" panose="020B0503020204020204" pitchFamily="34" charset="-122"/>
              </a:rPr>
              <a:t>上帝确实继续赦免被称义之人的罪，他们虽然永远不能从称义的地位上堕落，但他们可能因罪蒙上帝不喜悦，就 像 是 儿 子 因 过 失 使 父 亲 不 喜悦，直到他们谦卑、 认罪、 求饶，并重新相信、 重新悔改，上帝的面光才再次光照他们。</a:t>
            </a:r>
          </a:p>
          <a:p>
            <a:pPr algn="l">
              <a:lnSpc>
                <a:spcPct val="100000"/>
              </a:lnSpc>
            </a:pPr>
            <a:r>
              <a:rPr lang="en-US" altLang="zh-CN" sz="3000" b="1" spc="100" dirty="0">
                <a:solidFill>
                  <a:schemeClr val="bg1"/>
                </a:solidFill>
                <a:ea typeface="微软雅黑" panose="020B0503020204020204" pitchFamily="34" charset="-122"/>
              </a:rPr>
              <a:t>God continues to forgive the sins of those who are justified . Although they can never fall from the state of justification (p)yet they may by their sins fall under God’s fatherly displeasure and not have the light of his countenance restored to them until they humble themselves confess their sin plead for pardon and renew their faith and repentance.</a:t>
            </a:r>
          </a:p>
          <a:p>
            <a:pPr marL="457200" indent="-457200" algn="l">
              <a:lnSpc>
                <a:spcPct val="120000"/>
              </a:lnSpc>
              <a:buFont typeface="Arial" panose="020B0604020202020204" pitchFamily="34" charset="0"/>
              <a:buChar char="•"/>
            </a:pPr>
            <a:endParaRPr lang="en-US" altLang="zh-CN"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193615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457200" indent="-457200" algn="l">
              <a:lnSpc>
                <a:spcPct val="100000"/>
              </a:lnSpc>
              <a:buFont typeface="Arial" panose="020B0604020202020204" pitchFamily="34" charset="0"/>
              <a:buChar char="•"/>
            </a:pPr>
            <a:r>
              <a:rPr lang="zh-CN" altLang="en-US" sz="3600" b="1" u="sng" spc="100" dirty="0" smtClean="0">
                <a:solidFill>
                  <a:schemeClr val="bg1"/>
                </a:solidFill>
                <a:ea typeface="微软雅黑" panose="020B0503020204020204" pitchFamily="34" charset="-122"/>
              </a:rPr>
              <a:t>已经</a:t>
            </a:r>
            <a:r>
              <a:rPr lang="zh-CN" altLang="en-US" sz="3600" b="1" u="sng" spc="100" dirty="0">
                <a:solidFill>
                  <a:schemeClr val="bg1"/>
                </a:solidFill>
                <a:ea typeface="微软雅黑" panose="020B0503020204020204" pitchFamily="34" charset="-122"/>
              </a:rPr>
              <a:t>重生得救的基督徒犯罪会怎样？</a:t>
            </a:r>
          </a:p>
          <a:p>
            <a:pPr marL="971550" lvl="1" indent="-514350" algn="l">
              <a:lnSpc>
                <a:spcPct val="110000"/>
              </a:lnSpc>
              <a:buFont typeface="Wingdings" panose="05000000000000000000" pitchFamily="2" charset="2"/>
              <a:buChar char="Ø"/>
            </a:pPr>
            <a:r>
              <a:rPr lang="zh-CN" altLang="en-US" sz="3200" b="1" spc="100" dirty="0" smtClean="0">
                <a:solidFill>
                  <a:schemeClr val="bg1"/>
                </a:solidFill>
                <a:ea typeface="微软雅黑" panose="020B0503020204020204" pitchFamily="34" charset="-122"/>
              </a:rPr>
              <a:t>得救</a:t>
            </a:r>
            <a:r>
              <a:rPr lang="zh-CN" altLang="en-US" sz="3200" b="1" spc="100" dirty="0">
                <a:solidFill>
                  <a:schemeClr val="bg1"/>
                </a:solidFill>
                <a:ea typeface="微软雅黑" panose="020B0503020204020204" pitchFamily="34" charset="-122"/>
              </a:rPr>
              <a:t>的地位不变</a:t>
            </a:r>
          </a:p>
          <a:p>
            <a:pPr marL="971550" lvl="1" indent="-514350" algn="l">
              <a:lnSpc>
                <a:spcPct val="110000"/>
              </a:lnSpc>
              <a:buFont typeface="Wingdings" panose="05000000000000000000" pitchFamily="2" charset="2"/>
              <a:buChar char="Ø"/>
            </a:pPr>
            <a:r>
              <a:rPr lang="zh-CN" altLang="en-US" sz="3200" b="1" spc="100" dirty="0" smtClean="0">
                <a:solidFill>
                  <a:schemeClr val="bg1"/>
                </a:solidFill>
                <a:ea typeface="微软雅黑" panose="020B0503020204020204" pitchFamily="34" charset="-122"/>
              </a:rPr>
              <a:t>与</a:t>
            </a:r>
            <a:r>
              <a:rPr lang="zh-CN" altLang="en-US" sz="3200" b="1" spc="100" dirty="0">
                <a:solidFill>
                  <a:schemeClr val="bg1"/>
                </a:solidFill>
                <a:ea typeface="微软雅黑" panose="020B0503020204020204" pitchFamily="34" charset="-122"/>
              </a:rPr>
              <a:t>神的交通受损，属灵的生命受伤</a:t>
            </a:r>
          </a:p>
          <a:p>
            <a:pPr marL="971550" lvl="1" indent="-514350" algn="l">
              <a:lnSpc>
                <a:spcPct val="110000"/>
              </a:lnSpc>
              <a:buFont typeface="Wingdings" panose="05000000000000000000" pitchFamily="2" charset="2"/>
              <a:buChar char="Ø"/>
            </a:pPr>
            <a:r>
              <a:rPr lang="zh-CN" altLang="en-US" sz="3200" b="1" spc="100" dirty="0">
                <a:solidFill>
                  <a:schemeClr val="bg1"/>
                </a:solidFill>
                <a:ea typeface="微软雅黑" panose="020B0503020204020204" pitchFamily="34" charset="-122"/>
              </a:rPr>
              <a:t>被</a:t>
            </a:r>
            <a:r>
              <a:rPr lang="zh-CN" altLang="en-US" sz="3200" b="1" spc="100" dirty="0">
                <a:solidFill>
                  <a:schemeClr val="bg1"/>
                </a:solidFill>
                <a:ea typeface="微软雅黑" panose="020B0503020204020204" pitchFamily="34" charset="-122"/>
              </a:rPr>
              <a:t>神管教</a:t>
            </a:r>
          </a:p>
          <a:p>
            <a:pPr marL="971550" lvl="1" indent="-514350" algn="l">
              <a:lnSpc>
                <a:spcPct val="110000"/>
              </a:lnSpc>
              <a:buFont typeface="Wingdings" panose="05000000000000000000" pitchFamily="2" charset="2"/>
              <a:buChar char="Ø"/>
            </a:pPr>
            <a:r>
              <a:rPr lang="zh-CN" altLang="en-US" sz="3200" b="1" spc="100" dirty="0" smtClean="0">
                <a:solidFill>
                  <a:schemeClr val="bg1"/>
                </a:solidFill>
                <a:ea typeface="微软雅黑" panose="020B0503020204020204" pitchFamily="34" charset="-122"/>
              </a:rPr>
              <a:t>基督徒</a:t>
            </a:r>
            <a:r>
              <a:rPr lang="zh-CN" altLang="en-US" sz="3200" b="1" spc="100" dirty="0">
                <a:solidFill>
                  <a:schemeClr val="bg1"/>
                </a:solidFill>
                <a:ea typeface="微软雅黑" panose="020B0503020204020204" pitchFamily="34" charset="-122"/>
              </a:rPr>
              <a:t>与私欲的争战</a:t>
            </a:r>
          </a:p>
          <a:p>
            <a:pPr algn="l">
              <a:lnSpc>
                <a:spcPct val="120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彼前</a:t>
            </a:r>
            <a:r>
              <a:rPr lang="en-US" altLang="zh-CN" sz="3000" b="1" u="sng" spc="100" dirty="0">
                <a:solidFill>
                  <a:schemeClr val="bg1"/>
                </a:solidFill>
                <a:ea typeface="微软雅黑" panose="020B0503020204020204" pitchFamily="34" charset="-122"/>
              </a:rPr>
              <a:t>1Pet 2:11】</a:t>
            </a:r>
          </a:p>
          <a:p>
            <a:pPr algn="l">
              <a:lnSpc>
                <a:spcPct val="120000"/>
              </a:lnSpc>
            </a:pPr>
            <a:r>
              <a:rPr lang="zh-CN" altLang="en-US" sz="3000" b="1" spc="100" dirty="0">
                <a:solidFill>
                  <a:srgbClr val="FFFF00"/>
                </a:solidFill>
                <a:ea typeface="微软雅黑" panose="020B0503020204020204" pitchFamily="34" charset="-122"/>
              </a:rPr>
              <a:t>亲爱的弟兄啊，你们是客旅，是寄居的。我劝你们要禁戒肉体的私欲，这私欲是与灵魂争战的。</a:t>
            </a:r>
          </a:p>
          <a:p>
            <a:pPr algn="l">
              <a:lnSpc>
                <a:spcPct val="120000"/>
              </a:lnSpc>
            </a:pPr>
            <a:r>
              <a:rPr lang="en-US" altLang="zh-CN" sz="3000" b="1" spc="100" dirty="0">
                <a:solidFill>
                  <a:schemeClr val="bg1"/>
                </a:solidFill>
                <a:ea typeface="微软雅黑" panose="020B0503020204020204" pitchFamily="34" charset="-122"/>
              </a:rPr>
              <a:t>Beloved, I beg you as sojourners and pilgrims, abstain from fleshly lusts which war against the soul,</a:t>
            </a:r>
          </a:p>
          <a:p>
            <a:pPr marL="457200" indent="-457200" algn="l">
              <a:lnSpc>
                <a:spcPct val="120000"/>
              </a:lnSpc>
              <a:buFont typeface="Arial" panose="020B0604020202020204" pitchFamily="34" charset="0"/>
              <a:buChar char="•"/>
            </a:pPr>
            <a:endParaRPr lang="en-US" altLang="zh-CN"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393335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457200" indent="-457200" algn="l">
              <a:lnSpc>
                <a:spcPct val="100000"/>
              </a:lnSpc>
              <a:buFont typeface="Arial" panose="020B0604020202020204" pitchFamily="34" charset="0"/>
              <a:buChar char="•"/>
            </a:pPr>
            <a:r>
              <a:rPr lang="zh-CN" altLang="en-US" sz="3600" b="1" u="sng" spc="100" dirty="0" smtClean="0">
                <a:solidFill>
                  <a:schemeClr val="bg1"/>
                </a:solidFill>
                <a:ea typeface="微软雅黑" panose="020B0503020204020204" pitchFamily="34" charset="-122"/>
              </a:rPr>
              <a:t>已经</a:t>
            </a:r>
            <a:r>
              <a:rPr lang="zh-CN" altLang="en-US" sz="3600" b="1" u="sng" spc="100" dirty="0">
                <a:solidFill>
                  <a:schemeClr val="bg1"/>
                </a:solidFill>
                <a:ea typeface="微软雅黑" panose="020B0503020204020204" pitchFamily="34" charset="-122"/>
              </a:rPr>
              <a:t>重生得救的基督徒犯罪会怎样？</a:t>
            </a:r>
          </a:p>
          <a:p>
            <a:pPr marL="971550" lvl="1" indent="-514350" algn="l">
              <a:lnSpc>
                <a:spcPct val="110000"/>
              </a:lnSpc>
              <a:buFont typeface="Wingdings" panose="05000000000000000000" pitchFamily="2" charset="2"/>
              <a:buChar char="Ø"/>
            </a:pPr>
            <a:r>
              <a:rPr lang="zh-CN" altLang="en-US" sz="3200" b="1" spc="100" dirty="0" smtClean="0">
                <a:solidFill>
                  <a:schemeClr val="bg1"/>
                </a:solidFill>
                <a:ea typeface="微软雅黑" panose="020B0503020204020204" pitchFamily="34" charset="-122"/>
              </a:rPr>
              <a:t>得救</a:t>
            </a:r>
            <a:r>
              <a:rPr lang="zh-CN" altLang="en-US" sz="3200" b="1" spc="100" dirty="0">
                <a:solidFill>
                  <a:schemeClr val="bg1"/>
                </a:solidFill>
                <a:ea typeface="微软雅黑" panose="020B0503020204020204" pitchFamily="34" charset="-122"/>
              </a:rPr>
              <a:t>的地位不变</a:t>
            </a:r>
          </a:p>
          <a:p>
            <a:pPr marL="971550" lvl="1" indent="-514350" algn="l">
              <a:lnSpc>
                <a:spcPct val="110000"/>
              </a:lnSpc>
              <a:buFont typeface="Wingdings" panose="05000000000000000000" pitchFamily="2" charset="2"/>
              <a:buChar char="Ø"/>
            </a:pPr>
            <a:r>
              <a:rPr lang="zh-CN" altLang="en-US" sz="3200" b="1" spc="100" dirty="0" smtClean="0">
                <a:solidFill>
                  <a:schemeClr val="bg1"/>
                </a:solidFill>
                <a:ea typeface="微软雅黑" panose="020B0503020204020204" pitchFamily="34" charset="-122"/>
              </a:rPr>
              <a:t>与</a:t>
            </a:r>
            <a:r>
              <a:rPr lang="zh-CN" altLang="en-US" sz="3200" b="1" spc="100" dirty="0">
                <a:solidFill>
                  <a:schemeClr val="bg1"/>
                </a:solidFill>
                <a:ea typeface="微软雅黑" panose="020B0503020204020204" pitchFamily="34" charset="-122"/>
              </a:rPr>
              <a:t>神的交通受损，属灵的生命受伤</a:t>
            </a:r>
          </a:p>
          <a:p>
            <a:pPr marL="971550" lvl="1" indent="-514350" algn="l">
              <a:lnSpc>
                <a:spcPct val="110000"/>
              </a:lnSpc>
              <a:buFont typeface="Wingdings" panose="05000000000000000000" pitchFamily="2" charset="2"/>
              <a:buChar char="Ø"/>
            </a:pPr>
            <a:r>
              <a:rPr lang="zh-CN" altLang="en-US" sz="3200" b="1" spc="100" dirty="0">
                <a:solidFill>
                  <a:schemeClr val="bg1"/>
                </a:solidFill>
                <a:ea typeface="微软雅黑" panose="020B0503020204020204" pitchFamily="34" charset="-122"/>
              </a:rPr>
              <a:t>被</a:t>
            </a:r>
            <a:r>
              <a:rPr lang="zh-CN" altLang="en-US" sz="3200" b="1" spc="100" dirty="0">
                <a:solidFill>
                  <a:schemeClr val="bg1"/>
                </a:solidFill>
                <a:ea typeface="微软雅黑" panose="020B0503020204020204" pitchFamily="34" charset="-122"/>
              </a:rPr>
              <a:t>神管教</a:t>
            </a:r>
          </a:p>
          <a:p>
            <a:pPr marL="971550" lvl="1" indent="-514350" algn="l">
              <a:lnSpc>
                <a:spcPct val="110000"/>
              </a:lnSpc>
              <a:buFont typeface="Wingdings" panose="05000000000000000000" pitchFamily="2" charset="2"/>
              <a:buChar char="Ø"/>
            </a:pPr>
            <a:r>
              <a:rPr lang="zh-CN" altLang="en-US" sz="3200" b="1" spc="100" dirty="0" smtClean="0">
                <a:solidFill>
                  <a:schemeClr val="bg1"/>
                </a:solidFill>
                <a:ea typeface="微软雅黑" panose="020B0503020204020204" pitchFamily="34" charset="-122"/>
              </a:rPr>
              <a:t>基督徒</a:t>
            </a:r>
            <a:r>
              <a:rPr lang="zh-CN" altLang="en-US" sz="3200" b="1" spc="100" dirty="0">
                <a:solidFill>
                  <a:schemeClr val="bg1"/>
                </a:solidFill>
                <a:ea typeface="微软雅黑" panose="020B0503020204020204" pitchFamily="34" charset="-122"/>
              </a:rPr>
              <a:t>与私欲的争战</a:t>
            </a:r>
          </a:p>
          <a:p>
            <a:pPr marL="971550" lvl="1" indent="-514350" algn="l">
              <a:lnSpc>
                <a:spcPct val="110000"/>
              </a:lnSpc>
              <a:buFont typeface="Wingdings" panose="05000000000000000000" pitchFamily="2" charset="2"/>
              <a:buChar char="Ø"/>
            </a:pPr>
            <a:r>
              <a:rPr lang="zh-CN" altLang="en-US" sz="3200" b="1" spc="100" dirty="0" smtClean="0">
                <a:solidFill>
                  <a:schemeClr val="bg1"/>
                </a:solidFill>
                <a:ea typeface="微软雅黑" panose="020B0503020204020204" pitchFamily="34" charset="-122"/>
              </a:rPr>
              <a:t>基督徒</a:t>
            </a:r>
            <a:r>
              <a:rPr lang="zh-CN" altLang="en-US" sz="3200" b="1" spc="100" dirty="0">
                <a:solidFill>
                  <a:schemeClr val="bg1"/>
                </a:solidFill>
                <a:ea typeface="微软雅黑" panose="020B0503020204020204" pitchFamily="34" charset="-122"/>
              </a:rPr>
              <a:t>的工程与将来的赏赐</a:t>
            </a:r>
            <a:endParaRPr lang="en-US" altLang="zh-CN"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803155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zh-CN" altLang="en-US" sz="3200" b="1" u="sng" spc="100" dirty="0" smtClean="0">
                <a:solidFill>
                  <a:schemeClr val="bg1"/>
                </a:solidFill>
                <a:ea typeface="微软雅黑" panose="020B0503020204020204" pitchFamily="34" charset="-122"/>
              </a:rPr>
              <a:t>基督徒</a:t>
            </a:r>
            <a:r>
              <a:rPr lang="zh-CN" altLang="en-US" sz="3200" b="1" u="sng" spc="100" dirty="0">
                <a:solidFill>
                  <a:schemeClr val="bg1"/>
                </a:solidFill>
                <a:ea typeface="微软雅黑" panose="020B0503020204020204" pitchFamily="34" charset="-122"/>
              </a:rPr>
              <a:t>的工程与将来的</a:t>
            </a:r>
            <a:r>
              <a:rPr lang="zh-CN" altLang="en-US" sz="3200" b="1" u="sng" spc="100" dirty="0" smtClean="0">
                <a:solidFill>
                  <a:schemeClr val="bg1"/>
                </a:solidFill>
                <a:ea typeface="微软雅黑" panose="020B0503020204020204" pitchFamily="34" charset="-122"/>
              </a:rPr>
              <a:t>赏赐</a:t>
            </a:r>
            <a:endParaRPr lang="en-US" altLang="zh-CN" sz="3200" b="1" u="sng" spc="100" dirty="0" smtClean="0">
              <a:solidFill>
                <a:schemeClr val="bg1"/>
              </a:solidFill>
              <a:ea typeface="微软雅黑" panose="020B0503020204020204" pitchFamily="34" charset="-122"/>
            </a:endParaRPr>
          </a:p>
          <a:p>
            <a:pPr algn="l">
              <a:lnSpc>
                <a:spcPct val="100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林前</a:t>
            </a:r>
            <a:r>
              <a:rPr lang="en-US" altLang="zh-CN" sz="3200" b="1" u="sng" spc="100" dirty="0">
                <a:solidFill>
                  <a:schemeClr val="bg1"/>
                </a:solidFill>
                <a:ea typeface="微软雅黑" panose="020B0503020204020204" pitchFamily="34" charset="-122"/>
              </a:rPr>
              <a:t>1Cor 3:12-15】</a:t>
            </a:r>
          </a:p>
          <a:p>
            <a:pPr algn="l">
              <a:lnSpc>
                <a:spcPct val="100000"/>
              </a:lnSpc>
            </a:pPr>
            <a:r>
              <a:rPr lang="en-US" altLang="zh-CN" sz="3200" b="1" spc="100" dirty="0">
                <a:solidFill>
                  <a:srgbClr val="FFFF00"/>
                </a:solidFill>
                <a:ea typeface="微软雅黑" panose="020B0503020204020204" pitchFamily="34" charset="-122"/>
              </a:rPr>
              <a:t>12 </a:t>
            </a:r>
            <a:r>
              <a:rPr lang="zh-CN" altLang="en-US" sz="3200" b="1" spc="100" dirty="0">
                <a:solidFill>
                  <a:srgbClr val="FFFF00"/>
                </a:solidFill>
                <a:ea typeface="微软雅黑" panose="020B0503020204020204" pitchFamily="34" charset="-122"/>
              </a:rPr>
              <a:t>若有人用金、银、宝石、草木、禾秸在这根基上建造</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00000"/>
              </a:lnSpc>
            </a:pPr>
            <a:r>
              <a:rPr lang="en-US" altLang="zh-CN" sz="3200" b="1" spc="100" dirty="0" smtClean="0">
                <a:solidFill>
                  <a:schemeClr val="bg1"/>
                </a:solidFill>
                <a:ea typeface="微软雅黑" panose="020B0503020204020204" pitchFamily="34" charset="-122"/>
              </a:rPr>
              <a:t>Now </a:t>
            </a:r>
            <a:r>
              <a:rPr lang="en-US" altLang="zh-CN" sz="3200" b="1" spc="100" dirty="0">
                <a:solidFill>
                  <a:schemeClr val="bg1"/>
                </a:solidFill>
                <a:ea typeface="微软雅黑" panose="020B0503020204020204" pitchFamily="34" charset="-122"/>
              </a:rPr>
              <a:t>if anyone builds on this foundation with gold, silver, precious stones, wood, hay, straw,</a:t>
            </a:r>
          </a:p>
          <a:p>
            <a:pPr algn="l">
              <a:lnSpc>
                <a:spcPct val="100000"/>
              </a:lnSpc>
            </a:pPr>
            <a:r>
              <a:rPr lang="en-US" altLang="zh-CN" sz="3200" b="1" spc="100" dirty="0">
                <a:solidFill>
                  <a:srgbClr val="FFFF00"/>
                </a:solidFill>
                <a:ea typeface="微软雅黑" panose="020B0503020204020204" pitchFamily="34" charset="-122"/>
              </a:rPr>
              <a:t>13 </a:t>
            </a:r>
            <a:r>
              <a:rPr lang="zh-CN" altLang="en-US" sz="3200" b="1" spc="100" dirty="0">
                <a:solidFill>
                  <a:srgbClr val="FFFF00"/>
                </a:solidFill>
                <a:ea typeface="微软雅黑" panose="020B0503020204020204" pitchFamily="34" charset="-122"/>
              </a:rPr>
              <a:t>各人的工程必然显露，因为那日子要将它表明出来，有火发现，这火要试验各人的工程怎样</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00000"/>
              </a:lnSpc>
            </a:pPr>
            <a:r>
              <a:rPr lang="en-US" altLang="zh-CN" sz="3200" b="1" spc="100" dirty="0" smtClean="0">
                <a:solidFill>
                  <a:schemeClr val="bg1"/>
                </a:solidFill>
                <a:ea typeface="微软雅黑" panose="020B0503020204020204" pitchFamily="34" charset="-122"/>
              </a:rPr>
              <a:t>each </a:t>
            </a:r>
            <a:r>
              <a:rPr lang="en-US" altLang="zh-CN" sz="3200" b="1" spc="100" dirty="0">
                <a:solidFill>
                  <a:schemeClr val="bg1"/>
                </a:solidFill>
                <a:ea typeface="微软雅黑" panose="020B0503020204020204" pitchFamily="34" charset="-122"/>
              </a:rPr>
              <a:t>one’s work will become clear; for the Day will declare it, because it will be revealed by fire; and the fire will test each one’s work, of what sort it is</a:t>
            </a:r>
            <a:r>
              <a:rPr lang="en-US" altLang="zh-CN" sz="3200" b="1" spc="100" dirty="0" smtClean="0">
                <a:solidFill>
                  <a:schemeClr val="bg1"/>
                </a:solidFill>
                <a:ea typeface="微软雅黑" panose="020B0503020204020204" pitchFamily="34" charset="-122"/>
              </a:rPr>
              <a:t>.</a:t>
            </a: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2790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zh-CN" altLang="en-US" sz="3200" b="1" u="sng" spc="100" dirty="0" smtClean="0">
                <a:solidFill>
                  <a:schemeClr val="bg1"/>
                </a:solidFill>
                <a:ea typeface="微软雅黑" panose="020B0503020204020204" pitchFamily="34" charset="-122"/>
              </a:rPr>
              <a:t>基督徒</a:t>
            </a:r>
            <a:r>
              <a:rPr lang="zh-CN" altLang="en-US" sz="3200" b="1" u="sng" spc="100" dirty="0">
                <a:solidFill>
                  <a:schemeClr val="bg1"/>
                </a:solidFill>
                <a:ea typeface="微软雅黑" panose="020B0503020204020204" pitchFamily="34" charset="-122"/>
              </a:rPr>
              <a:t>的工程与将来的</a:t>
            </a:r>
            <a:r>
              <a:rPr lang="zh-CN" altLang="en-US" sz="3200" b="1" u="sng" spc="100" dirty="0" smtClean="0">
                <a:solidFill>
                  <a:schemeClr val="bg1"/>
                </a:solidFill>
                <a:ea typeface="微软雅黑" panose="020B0503020204020204" pitchFamily="34" charset="-122"/>
              </a:rPr>
              <a:t>赏赐</a:t>
            </a:r>
            <a:endParaRPr lang="en-US" altLang="zh-CN" sz="3200" b="1" u="sng" spc="100" dirty="0" smtClean="0">
              <a:solidFill>
                <a:schemeClr val="bg1"/>
              </a:solidFill>
              <a:ea typeface="微软雅黑" panose="020B0503020204020204" pitchFamily="34" charset="-122"/>
            </a:endParaRPr>
          </a:p>
          <a:p>
            <a:pPr algn="l">
              <a:lnSpc>
                <a:spcPct val="100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林前</a:t>
            </a:r>
            <a:r>
              <a:rPr lang="en-US" altLang="zh-CN" sz="3200" b="1" u="sng" spc="100" dirty="0">
                <a:solidFill>
                  <a:schemeClr val="bg1"/>
                </a:solidFill>
                <a:ea typeface="微软雅黑" panose="020B0503020204020204" pitchFamily="34" charset="-122"/>
              </a:rPr>
              <a:t>1Cor 3:12-15】</a:t>
            </a:r>
          </a:p>
          <a:p>
            <a:pPr algn="l">
              <a:lnSpc>
                <a:spcPct val="100000"/>
              </a:lnSpc>
            </a:pPr>
            <a:r>
              <a:rPr lang="en-US" altLang="zh-CN" sz="3200" b="1" spc="100" dirty="0" smtClean="0">
                <a:solidFill>
                  <a:srgbClr val="FFFF00"/>
                </a:solidFill>
                <a:ea typeface="微软雅黑" panose="020B0503020204020204" pitchFamily="34" charset="-122"/>
              </a:rPr>
              <a:t>14 </a:t>
            </a:r>
            <a:r>
              <a:rPr lang="zh-CN" altLang="en-US" sz="3200" b="1" spc="100" dirty="0">
                <a:solidFill>
                  <a:srgbClr val="FFFF00"/>
                </a:solidFill>
                <a:ea typeface="微软雅黑" panose="020B0503020204020204" pitchFamily="34" charset="-122"/>
              </a:rPr>
              <a:t>人在那根基上所建造的工程若存得住，他就要得赏赐</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00000"/>
              </a:lnSpc>
            </a:pPr>
            <a:r>
              <a:rPr lang="en-US" altLang="zh-CN" sz="3200" b="1" spc="100" dirty="0" smtClean="0">
                <a:solidFill>
                  <a:schemeClr val="bg1"/>
                </a:solidFill>
                <a:ea typeface="微软雅黑" panose="020B0503020204020204" pitchFamily="34" charset="-122"/>
              </a:rPr>
              <a:t>If </a:t>
            </a:r>
            <a:r>
              <a:rPr lang="en-US" altLang="zh-CN" sz="3200" b="1" spc="100" dirty="0">
                <a:solidFill>
                  <a:schemeClr val="bg1"/>
                </a:solidFill>
                <a:ea typeface="微软雅黑" panose="020B0503020204020204" pitchFamily="34" charset="-122"/>
              </a:rPr>
              <a:t>anyone’s work which he has built on it endures, he will receive a reward.</a:t>
            </a:r>
          </a:p>
          <a:p>
            <a:pPr algn="l">
              <a:lnSpc>
                <a:spcPct val="100000"/>
              </a:lnSpc>
            </a:pPr>
            <a:r>
              <a:rPr lang="en-US" altLang="zh-CN" sz="3200" b="1" spc="100" dirty="0">
                <a:solidFill>
                  <a:srgbClr val="FFFF00"/>
                </a:solidFill>
                <a:ea typeface="微软雅黑" panose="020B0503020204020204" pitchFamily="34" charset="-122"/>
              </a:rPr>
              <a:t>15 </a:t>
            </a:r>
            <a:r>
              <a:rPr lang="zh-CN" altLang="en-US" sz="3200" b="1" spc="100" dirty="0">
                <a:solidFill>
                  <a:srgbClr val="FFFF00"/>
                </a:solidFill>
                <a:ea typeface="微软雅黑" panose="020B0503020204020204" pitchFamily="34" charset="-122"/>
              </a:rPr>
              <a:t>人的工程若被烧了，他就要受亏损，自己却要得救。虽然得救，乃像从火里经过的一样。</a:t>
            </a:r>
          </a:p>
          <a:p>
            <a:pPr algn="l">
              <a:lnSpc>
                <a:spcPct val="100000"/>
              </a:lnSpc>
            </a:pPr>
            <a:r>
              <a:rPr lang="en-US" altLang="zh-CN" sz="3200" b="1" spc="100" dirty="0">
                <a:solidFill>
                  <a:schemeClr val="bg1"/>
                </a:solidFill>
                <a:ea typeface="微软雅黑" panose="020B0503020204020204" pitchFamily="34" charset="-122"/>
              </a:rPr>
              <a:t>If anyone’s work is burned, he will suffer loss; but he himself will be saved, yet so as through fire.</a:t>
            </a:r>
          </a:p>
          <a:p>
            <a:pPr algn="l">
              <a:lnSpc>
                <a:spcPct val="10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258738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457200" indent="-457200" algn="l">
              <a:lnSpc>
                <a:spcPct val="100000"/>
              </a:lnSpc>
              <a:buFont typeface="Arial" panose="020B0604020202020204" pitchFamily="34" charset="0"/>
              <a:buChar char="•"/>
            </a:pPr>
            <a:r>
              <a:rPr lang="zh-CN" altLang="en-US" sz="3600" b="1" u="sng" spc="100" dirty="0" smtClean="0">
                <a:solidFill>
                  <a:schemeClr val="bg1"/>
                </a:solidFill>
                <a:ea typeface="微软雅黑" panose="020B0503020204020204" pitchFamily="34" charset="-122"/>
              </a:rPr>
              <a:t>不得</a:t>
            </a:r>
            <a:r>
              <a:rPr lang="zh-CN" altLang="en-US" sz="3600" b="1" u="sng" spc="100" dirty="0">
                <a:solidFill>
                  <a:schemeClr val="bg1"/>
                </a:solidFill>
                <a:ea typeface="微软雅黑" panose="020B0503020204020204" pitchFamily="34" charset="-122"/>
              </a:rPr>
              <a:t>赦免的罪（</a:t>
            </a:r>
            <a:r>
              <a:rPr lang="en-US" altLang="zh-CN" sz="3600" b="1" u="sng" spc="100" dirty="0">
                <a:solidFill>
                  <a:schemeClr val="bg1"/>
                </a:solidFill>
                <a:ea typeface="微软雅黑" panose="020B0503020204020204" pitchFamily="34" charset="-122"/>
              </a:rPr>
              <a:t>unpardonable sin</a:t>
            </a:r>
            <a:r>
              <a:rPr lang="zh-CN" altLang="en-US" sz="3600" b="1" u="sng" spc="100" dirty="0" smtClean="0">
                <a:solidFill>
                  <a:schemeClr val="bg1"/>
                </a:solidFill>
                <a:ea typeface="微软雅黑" panose="020B0503020204020204" pitchFamily="34" charset="-122"/>
              </a:rPr>
              <a:t>）</a:t>
            </a:r>
            <a:endParaRPr lang="en-US" altLang="zh-CN" sz="3600" b="1" u="sng" spc="100" dirty="0" smtClean="0">
              <a:solidFill>
                <a:schemeClr val="bg1"/>
              </a:solidFill>
              <a:ea typeface="微软雅黑" panose="020B0503020204020204" pitchFamily="34" charset="-122"/>
            </a:endParaRPr>
          </a:p>
          <a:p>
            <a:pPr marL="457200" indent="-457200" algn="l">
              <a:lnSpc>
                <a:spcPct val="100000"/>
              </a:lnSpc>
              <a:buFont typeface="Arial" panose="020B0604020202020204" pitchFamily="34" charset="0"/>
              <a:buChar char="•"/>
            </a:pPr>
            <a:endParaRPr lang="zh-CN" altLang="en-US" sz="3600" b="1" u="sng" spc="100" dirty="0">
              <a:solidFill>
                <a:schemeClr val="bg1"/>
              </a:solidFill>
              <a:ea typeface="微软雅黑" panose="020B0503020204020204" pitchFamily="34" charset="-122"/>
            </a:endParaRPr>
          </a:p>
          <a:p>
            <a:pPr algn="l">
              <a:lnSpc>
                <a:spcPct val="100000"/>
              </a:lnSpc>
            </a:pPr>
            <a:r>
              <a:rPr lang="en-US" altLang="zh-CN" sz="3600" b="1" spc="100" dirty="0">
                <a:solidFill>
                  <a:schemeClr val="bg1"/>
                </a:solidFill>
                <a:ea typeface="微软雅黑" panose="020B0503020204020204" pitchFamily="34" charset="-122"/>
              </a:rPr>
              <a:t>【</a:t>
            </a:r>
            <a:r>
              <a:rPr lang="zh-CN" altLang="en-US" sz="3600" b="1" spc="100" dirty="0">
                <a:solidFill>
                  <a:schemeClr val="bg1"/>
                </a:solidFill>
                <a:ea typeface="微软雅黑" panose="020B0503020204020204" pitchFamily="34" charset="-122"/>
              </a:rPr>
              <a:t>太</a:t>
            </a:r>
            <a:r>
              <a:rPr lang="en-US" altLang="zh-CN" sz="3600" b="1" spc="100" dirty="0">
                <a:solidFill>
                  <a:schemeClr val="bg1"/>
                </a:solidFill>
                <a:ea typeface="微软雅黑" panose="020B0503020204020204" pitchFamily="34" charset="-122"/>
              </a:rPr>
              <a:t>Mat 12:31</a:t>
            </a:r>
            <a:r>
              <a:rPr lang="en-US" altLang="zh-CN" sz="3600" b="1" spc="100" dirty="0" smtClean="0">
                <a:solidFill>
                  <a:schemeClr val="bg1"/>
                </a:solidFill>
                <a:ea typeface="微软雅黑" panose="020B0503020204020204" pitchFamily="34" charset="-122"/>
              </a:rPr>
              <a:t>】</a:t>
            </a:r>
          </a:p>
          <a:p>
            <a:pPr algn="l">
              <a:lnSpc>
                <a:spcPct val="100000"/>
              </a:lnSpc>
            </a:pPr>
            <a:r>
              <a:rPr lang="zh-CN" altLang="en-US" sz="3600" b="1" spc="100" dirty="0" smtClean="0">
                <a:solidFill>
                  <a:srgbClr val="FFFF00"/>
                </a:solidFill>
                <a:ea typeface="微软雅黑" panose="020B0503020204020204" pitchFamily="34" charset="-122"/>
              </a:rPr>
              <a:t>所以</a:t>
            </a:r>
            <a:r>
              <a:rPr lang="zh-CN" altLang="en-US" sz="3600" b="1" spc="100" dirty="0">
                <a:solidFill>
                  <a:srgbClr val="FFFF00"/>
                </a:solidFill>
                <a:ea typeface="微软雅黑" panose="020B0503020204020204" pitchFamily="34" charset="-122"/>
              </a:rPr>
              <a:t>我告诉你们：人一切的罪和亵渎的话，都可得赦免；惟独亵渎圣灵，总不得赦免。</a:t>
            </a:r>
          </a:p>
          <a:p>
            <a:pPr algn="l">
              <a:lnSpc>
                <a:spcPct val="100000"/>
              </a:lnSpc>
            </a:pPr>
            <a:r>
              <a:rPr lang="zh-CN" altLang="en-US" sz="3600" b="1" spc="100" dirty="0">
                <a:solidFill>
                  <a:schemeClr val="bg1"/>
                </a:solidFill>
                <a:ea typeface="微软雅黑" panose="020B0503020204020204" pitchFamily="34" charset="-122"/>
              </a:rPr>
              <a:t>“</a:t>
            </a:r>
            <a:r>
              <a:rPr lang="en-US" altLang="zh-CN" sz="3600" b="1" spc="100" dirty="0">
                <a:solidFill>
                  <a:schemeClr val="bg1"/>
                </a:solidFill>
                <a:ea typeface="微软雅黑" panose="020B0503020204020204" pitchFamily="34" charset="-122"/>
              </a:rPr>
              <a:t>Therefore I say to you, every sin and blasphemy will be forgiven men, but the blasphemy against the Spirit will not be forgiven men.</a:t>
            </a:r>
          </a:p>
        </p:txBody>
      </p:sp>
    </p:spTree>
    <p:extLst>
      <p:ext uri="{BB962C8B-B14F-4D97-AF65-F5344CB8AC3E}">
        <p14:creationId xmlns:p14="http://schemas.microsoft.com/office/powerpoint/2010/main" val="25075490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200" b="1" u="sng" spc="100" dirty="0" smtClean="0">
                <a:solidFill>
                  <a:schemeClr val="bg1"/>
                </a:solidFill>
                <a:ea typeface="微软雅黑" panose="020B0503020204020204" pitchFamily="34" charset="-122"/>
              </a:rPr>
              <a:t>神</a:t>
            </a:r>
            <a:r>
              <a:rPr lang="zh-CN" altLang="en-US" sz="3200" b="1" u="sng" spc="100" dirty="0">
                <a:solidFill>
                  <a:schemeClr val="bg1"/>
                </a:solidFill>
                <a:ea typeface="微软雅黑" panose="020B0503020204020204" pitchFamily="34" charset="-122"/>
              </a:rPr>
              <a:t>对罪的刑罚</a:t>
            </a:r>
          </a:p>
          <a:p>
            <a:pPr marL="1028700" lvl="1" indent="-571500" algn="l">
              <a:lnSpc>
                <a:spcPct val="12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为了</a:t>
            </a:r>
            <a:r>
              <a:rPr lang="zh-CN" altLang="en-US" sz="3200" b="1" spc="100" dirty="0">
                <a:solidFill>
                  <a:schemeClr val="bg1"/>
                </a:solidFill>
                <a:ea typeface="微软雅黑" panose="020B0503020204020204" pitchFamily="34" charset="-122"/>
              </a:rPr>
              <a:t>彰显神的荣耀</a:t>
            </a:r>
          </a:p>
          <a:p>
            <a:pPr marL="1028700" lvl="1" indent="-571500" algn="l">
              <a:lnSpc>
                <a:spcPct val="12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十字架</a:t>
            </a:r>
            <a:r>
              <a:rPr lang="zh-CN" altLang="en-US" sz="3200" b="1" spc="100" dirty="0">
                <a:solidFill>
                  <a:schemeClr val="bg1"/>
                </a:solidFill>
                <a:ea typeface="微软雅黑" panose="020B0503020204020204" pitchFamily="34" charset="-122"/>
              </a:rPr>
              <a:t>彰显神审判罪的公义</a:t>
            </a:r>
          </a:p>
          <a:p>
            <a:pPr algn="l">
              <a:lnSpc>
                <a:spcPct val="120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罗马书</a:t>
            </a:r>
            <a:r>
              <a:rPr lang="en-US" altLang="zh-CN" sz="3200" b="1" u="sng" spc="100" dirty="0">
                <a:solidFill>
                  <a:schemeClr val="bg1"/>
                </a:solidFill>
                <a:ea typeface="微软雅黑" panose="020B0503020204020204" pitchFamily="34" charset="-122"/>
              </a:rPr>
              <a:t>Romans 3:25a】</a:t>
            </a:r>
          </a:p>
          <a:p>
            <a:pPr algn="l">
              <a:lnSpc>
                <a:spcPct val="120000"/>
              </a:lnSpc>
            </a:pPr>
            <a:r>
              <a:rPr lang="zh-CN" altLang="en-US" sz="3200" b="1" spc="100" dirty="0">
                <a:solidFill>
                  <a:srgbClr val="FFFF00"/>
                </a:solidFill>
                <a:ea typeface="微软雅黑" panose="020B0503020204020204" pitchFamily="34" charset="-122"/>
              </a:rPr>
              <a:t>神设立耶稣作挽回祭，是凭着耶稣的血，藉着人的信，要显明神的义</a:t>
            </a:r>
            <a:r>
              <a:rPr lang="en-US" altLang="zh-CN" sz="3200" b="1" spc="100" dirty="0">
                <a:solidFill>
                  <a:srgbClr val="FFFF00"/>
                </a:solidFill>
                <a:ea typeface="微软雅黑" panose="020B0503020204020204" pitchFamily="34" charset="-122"/>
              </a:rPr>
              <a:t>……</a:t>
            </a:r>
          </a:p>
          <a:p>
            <a:pPr algn="l">
              <a:lnSpc>
                <a:spcPct val="120000"/>
              </a:lnSpc>
            </a:pPr>
            <a:r>
              <a:rPr lang="en-US" altLang="zh-CN" sz="3200" b="1" spc="100" dirty="0">
                <a:solidFill>
                  <a:schemeClr val="bg1"/>
                </a:solidFill>
                <a:ea typeface="微软雅黑" panose="020B0503020204020204" pitchFamily="34" charset="-122"/>
              </a:rPr>
              <a:t>God presented him as a sacrifice of atonement, through faith in his blood. He did this to demonstrate His justice….</a:t>
            </a:r>
          </a:p>
        </p:txBody>
      </p:sp>
    </p:spTree>
    <p:extLst>
      <p:ext uri="{BB962C8B-B14F-4D97-AF65-F5344CB8AC3E}">
        <p14:creationId xmlns:p14="http://schemas.microsoft.com/office/powerpoint/2010/main" val="40346344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200" b="1" u="sng" spc="100" dirty="0" smtClean="0">
                <a:solidFill>
                  <a:schemeClr val="bg1"/>
                </a:solidFill>
                <a:ea typeface="微软雅黑" panose="020B0503020204020204" pitchFamily="34" charset="-122"/>
              </a:rPr>
              <a:t>神</a:t>
            </a:r>
            <a:r>
              <a:rPr lang="zh-CN" altLang="en-US" sz="3200" b="1" u="sng" spc="100" dirty="0">
                <a:solidFill>
                  <a:schemeClr val="bg1"/>
                </a:solidFill>
                <a:ea typeface="微软雅黑" panose="020B0503020204020204" pitchFamily="34" charset="-122"/>
              </a:rPr>
              <a:t>对罪的刑罚</a:t>
            </a:r>
          </a:p>
          <a:p>
            <a:pPr marL="1028700" lvl="1" indent="-571500" algn="l">
              <a:lnSpc>
                <a:spcPct val="12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为了</a:t>
            </a:r>
            <a:r>
              <a:rPr lang="zh-CN" altLang="en-US" sz="3200" b="1" spc="100" dirty="0">
                <a:solidFill>
                  <a:schemeClr val="bg1"/>
                </a:solidFill>
                <a:ea typeface="微软雅黑" panose="020B0503020204020204" pitchFamily="34" charset="-122"/>
              </a:rPr>
              <a:t>彰显神的荣耀</a:t>
            </a:r>
          </a:p>
          <a:p>
            <a:pPr marL="1028700" lvl="1" indent="-571500" algn="l">
              <a:lnSpc>
                <a:spcPct val="12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十字架</a:t>
            </a:r>
            <a:r>
              <a:rPr lang="zh-CN" altLang="en-US" sz="3200" b="1" spc="100" dirty="0">
                <a:solidFill>
                  <a:schemeClr val="bg1"/>
                </a:solidFill>
                <a:ea typeface="微软雅黑" panose="020B0503020204020204" pitchFamily="34" charset="-122"/>
              </a:rPr>
              <a:t>彰显神审判罪的公义</a:t>
            </a:r>
          </a:p>
          <a:p>
            <a:pPr marL="1028700" lvl="1" indent="-571500" algn="l">
              <a:lnSpc>
                <a:spcPct val="12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主</a:t>
            </a:r>
            <a:r>
              <a:rPr lang="zh-CN" altLang="en-US" sz="3200" b="1" spc="100" dirty="0">
                <a:solidFill>
                  <a:schemeClr val="bg1"/>
                </a:solidFill>
                <a:ea typeface="微软雅黑" panose="020B0503020204020204" pitchFamily="34" charset="-122"/>
              </a:rPr>
              <a:t>耶稣传扬神的公义</a:t>
            </a:r>
          </a:p>
          <a:p>
            <a:pPr algn="l">
              <a:lnSpc>
                <a:spcPct val="120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马太福音</a:t>
            </a:r>
            <a:r>
              <a:rPr lang="en-US" altLang="zh-CN" sz="3200" b="1" u="sng" spc="100" dirty="0">
                <a:solidFill>
                  <a:schemeClr val="bg1"/>
                </a:solidFill>
                <a:ea typeface="微软雅黑" panose="020B0503020204020204" pitchFamily="34" charset="-122"/>
              </a:rPr>
              <a:t>Matthew 12:18】</a:t>
            </a:r>
          </a:p>
          <a:p>
            <a:pPr algn="l">
              <a:lnSpc>
                <a:spcPct val="120000"/>
              </a:lnSpc>
            </a:pPr>
            <a:r>
              <a:rPr lang="en-US" altLang="zh-CN" sz="3200" b="1" spc="100" dirty="0">
                <a:solidFill>
                  <a:srgbClr val="FFFF00"/>
                </a:solidFill>
                <a:ea typeface="微软雅黑" panose="020B0503020204020204" pitchFamily="34" charset="-122"/>
              </a:rPr>
              <a:t>18 “</a:t>
            </a:r>
            <a:r>
              <a:rPr lang="zh-CN" altLang="en-US" sz="3200" b="1" spc="100" dirty="0">
                <a:solidFill>
                  <a:srgbClr val="FFFF00"/>
                </a:solidFill>
                <a:ea typeface="微软雅黑" panose="020B0503020204020204" pitchFamily="34" charset="-122"/>
              </a:rPr>
              <a:t>看哪，我的仆人，我所拣选、所亲爱、心里所喜悦的，我要将我的灵赐给祂，祂必将公理传给外邦</a:t>
            </a:r>
            <a:r>
              <a:rPr lang="zh-CN" altLang="en-US" sz="3200" b="1" spc="100" dirty="0" smtClean="0">
                <a:solidFill>
                  <a:srgbClr val="FFFF00"/>
                </a:solidFill>
                <a:ea typeface="微软雅黑" panose="020B0503020204020204" pitchFamily="34" charset="-122"/>
              </a:rPr>
              <a:t>。</a:t>
            </a:r>
            <a:r>
              <a:rPr lang="zh-CN" altLang="en-US" sz="3200" b="1" spc="100" dirty="0" smtClean="0">
                <a:solidFill>
                  <a:schemeClr val="bg1"/>
                </a:solidFill>
                <a:ea typeface="微软雅黑" panose="020B0503020204020204" pitchFamily="34" charset="-122"/>
              </a:rPr>
              <a:t>“</a:t>
            </a:r>
            <a:r>
              <a:rPr lang="en-US" altLang="zh-CN" sz="3200" b="1" spc="100" dirty="0">
                <a:solidFill>
                  <a:schemeClr val="bg1"/>
                </a:solidFill>
                <a:ea typeface="微软雅黑" panose="020B0503020204020204" pitchFamily="34" charset="-122"/>
              </a:rPr>
              <a:t>Behold! My Servant whom I have chosen, My Beloved in whom My soul is well pleased! I will put My Spirit upon Him, And He will declare justice to the Gentiles.</a:t>
            </a:r>
          </a:p>
        </p:txBody>
      </p:sp>
    </p:spTree>
    <p:extLst>
      <p:ext uri="{BB962C8B-B14F-4D97-AF65-F5344CB8AC3E}">
        <p14:creationId xmlns:p14="http://schemas.microsoft.com/office/powerpoint/2010/main" val="39778846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200" b="1" u="sng" spc="100" dirty="0" smtClean="0">
                <a:solidFill>
                  <a:schemeClr val="bg1"/>
                </a:solidFill>
                <a:ea typeface="微软雅黑" panose="020B0503020204020204" pitchFamily="34" charset="-122"/>
              </a:rPr>
              <a:t>神</a:t>
            </a:r>
            <a:r>
              <a:rPr lang="zh-CN" altLang="en-US" sz="3200" b="1" u="sng" spc="100" dirty="0">
                <a:solidFill>
                  <a:schemeClr val="bg1"/>
                </a:solidFill>
                <a:ea typeface="微软雅黑" panose="020B0503020204020204" pitchFamily="34" charset="-122"/>
              </a:rPr>
              <a:t>对罪的刑罚</a:t>
            </a:r>
          </a:p>
          <a:p>
            <a:pPr marL="1028700" lvl="1" indent="-571500" algn="l">
              <a:lnSpc>
                <a:spcPct val="12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为了</a:t>
            </a:r>
            <a:r>
              <a:rPr lang="zh-CN" altLang="en-US" sz="3200" b="1" spc="100" dirty="0">
                <a:solidFill>
                  <a:schemeClr val="bg1"/>
                </a:solidFill>
                <a:ea typeface="微软雅黑" panose="020B0503020204020204" pitchFamily="34" charset="-122"/>
              </a:rPr>
              <a:t>彰显神的荣耀</a:t>
            </a:r>
          </a:p>
          <a:p>
            <a:pPr marL="1028700" lvl="1" indent="-571500" algn="l">
              <a:lnSpc>
                <a:spcPct val="12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十字架</a:t>
            </a:r>
            <a:r>
              <a:rPr lang="zh-CN" altLang="en-US" sz="3200" b="1" spc="100" dirty="0">
                <a:solidFill>
                  <a:schemeClr val="bg1"/>
                </a:solidFill>
                <a:ea typeface="微软雅黑" panose="020B0503020204020204" pitchFamily="34" charset="-122"/>
              </a:rPr>
              <a:t>彰显神审判罪的公义</a:t>
            </a:r>
          </a:p>
          <a:p>
            <a:pPr marL="1028700" lvl="1" indent="-571500" algn="l">
              <a:lnSpc>
                <a:spcPct val="12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主</a:t>
            </a:r>
            <a:r>
              <a:rPr lang="zh-CN" altLang="en-US" sz="3200" b="1" spc="100" dirty="0">
                <a:solidFill>
                  <a:schemeClr val="bg1"/>
                </a:solidFill>
                <a:ea typeface="微软雅黑" panose="020B0503020204020204" pitchFamily="34" charset="-122"/>
              </a:rPr>
              <a:t>耶稣传扬神的公</a:t>
            </a:r>
            <a:r>
              <a:rPr lang="zh-CN" altLang="en-US" sz="3200" b="1" spc="100" dirty="0" smtClean="0">
                <a:solidFill>
                  <a:schemeClr val="bg1"/>
                </a:solidFill>
                <a:ea typeface="微软雅黑" panose="020B0503020204020204" pitchFamily="34" charset="-122"/>
              </a:rPr>
              <a:t>义</a:t>
            </a:r>
            <a:endParaRPr lang="en-US" altLang="zh-CN" sz="3200" b="1" spc="100" dirty="0" smtClean="0">
              <a:solidFill>
                <a:schemeClr val="bg1"/>
              </a:solidFill>
              <a:ea typeface="微软雅黑" panose="020B0503020204020204" pitchFamily="34" charset="-122"/>
            </a:endParaRPr>
          </a:p>
          <a:p>
            <a:pPr marL="1028700" lvl="1" indent="-571500" algn="l">
              <a:lnSpc>
                <a:spcPct val="12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公</a:t>
            </a:r>
            <a:r>
              <a:rPr lang="zh-CN" altLang="en-US" sz="3200" b="1" spc="100" dirty="0">
                <a:solidFill>
                  <a:schemeClr val="bg1"/>
                </a:solidFill>
                <a:ea typeface="微软雅黑" panose="020B0503020204020204" pitchFamily="34" charset="-122"/>
              </a:rPr>
              <a:t>义先于饶恕</a:t>
            </a:r>
            <a:r>
              <a:rPr lang="zh-CN" altLang="en-US" sz="3200" b="1" spc="100" dirty="0" smtClean="0">
                <a:solidFill>
                  <a:schemeClr val="bg1"/>
                </a:solidFill>
                <a:ea typeface="微软雅黑" panose="020B0503020204020204" pitchFamily="34" charset="-122"/>
              </a:rPr>
              <a:t>赦免</a:t>
            </a:r>
            <a:endParaRPr lang="en-US" altLang="zh-CN" sz="3200" b="1" spc="100" dirty="0" smtClean="0">
              <a:solidFill>
                <a:schemeClr val="bg1"/>
              </a:solidFill>
              <a:ea typeface="微软雅黑" panose="020B0503020204020204" pitchFamily="34" charset="-122"/>
            </a:endParaRPr>
          </a:p>
          <a:p>
            <a:pPr algn="l">
              <a:lnSpc>
                <a:spcPct val="120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诗篇 </a:t>
            </a:r>
            <a:r>
              <a:rPr lang="en-US" altLang="zh-CN" sz="3200" b="1" u="sng" spc="100" dirty="0">
                <a:solidFill>
                  <a:schemeClr val="bg1"/>
                </a:solidFill>
                <a:ea typeface="微软雅黑" panose="020B0503020204020204" pitchFamily="34" charset="-122"/>
              </a:rPr>
              <a:t>Psalms 145:17】</a:t>
            </a:r>
          </a:p>
          <a:p>
            <a:pPr algn="l">
              <a:lnSpc>
                <a:spcPct val="120000"/>
              </a:lnSpc>
            </a:pPr>
            <a:r>
              <a:rPr lang="zh-CN" altLang="en-US" sz="3200" b="1" spc="100" dirty="0">
                <a:solidFill>
                  <a:srgbClr val="FFFF00"/>
                </a:solidFill>
                <a:ea typeface="微软雅黑" panose="020B0503020204020204" pitchFamily="34" charset="-122"/>
              </a:rPr>
              <a:t>耶和华在祂一切所行的，无不公义；在祂一切所作的都有慈爱。</a:t>
            </a:r>
          </a:p>
          <a:p>
            <a:pPr algn="l">
              <a:lnSpc>
                <a:spcPct val="120000"/>
              </a:lnSpc>
            </a:pPr>
            <a:r>
              <a:rPr lang="en-US" altLang="zh-CN" sz="3200" b="1" spc="100" dirty="0">
                <a:solidFill>
                  <a:schemeClr val="bg1"/>
                </a:solidFill>
                <a:ea typeface="微软雅黑" panose="020B0503020204020204" pitchFamily="34" charset="-122"/>
              </a:rPr>
              <a:t>The Lord is righteous in all His ways, Gracious in all His works.</a:t>
            </a:r>
          </a:p>
          <a:p>
            <a:pPr lvl="1" algn="l">
              <a:lnSpc>
                <a:spcPct val="120000"/>
              </a:lnSpc>
            </a:pP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39809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的传承</a:t>
            </a: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的罪疚（</a:t>
            </a:r>
            <a:r>
              <a:rPr lang="en-US" altLang="zh-CN" sz="3400" b="1" spc="100" dirty="0">
                <a:solidFill>
                  <a:schemeClr val="bg1"/>
                </a:solidFill>
                <a:ea typeface="微软雅黑" panose="020B0503020204020204" pitchFamily="34" charset="-122"/>
              </a:rPr>
              <a:t>inherited guilt</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归算（</a:t>
            </a:r>
            <a:r>
              <a:rPr lang="en-US" altLang="zh-CN" sz="3000" b="1" spc="100" dirty="0">
                <a:solidFill>
                  <a:schemeClr val="bg1"/>
                </a:solidFill>
                <a:ea typeface="微软雅黑" panose="020B0503020204020204" pitchFamily="34" charset="-122"/>
              </a:rPr>
              <a:t>impute</a:t>
            </a:r>
            <a:r>
              <a:rPr lang="zh-CN" altLang="en-US" sz="3000" b="1" spc="100" dirty="0" smtClean="0">
                <a:solidFill>
                  <a:schemeClr val="bg1"/>
                </a:solidFill>
                <a:ea typeface="微软雅黑" panose="020B0503020204020204" pitchFamily="34" charset="-122"/>
              </a:rPr>
              <a:t>）：罪的归算与义的归算</a:t>
            </a:r>
            <a:endParaRPr lang="en-US" altLang="zh-CN" sz="3000" b="1" spc="100" dirty="0" smtClean="0">
              <a:solidFill>
                <a:schemeClr val="bg1"/>
              </a:solidFill>
              <a:ea typeface="微软雅黑" panose="020B0503020204020204" pitchFamily="34" charset="-122"/>
            </a:endParaRPr>
          </a:p>
          <a:p>
            <a:pPr algn="l">
              <a:lnSpc>
                <a:spcPct val="100000"/>
              </a:lnSpc>
            </a:pP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罗</a:t>
            </a:r>
            <a:r>
              <a:rPr lang="en-US" altLang="zh-CN" sz="3400" b="1" u="sng" spc="100" dirty="0">
                <a:solidFill>
                  <a:schemeClr val="bg1"/>
                </a:solidFill>
                <a:ea typeface="微软雅黑" panose="020B0503020204020204" pitchFamily="34" charset="-122"/>
              </a:rPr>
              <a:t>Rom 5:18-19】</a:t>
            </a:r>
          </a:p>
          <a:p>
            <a:pPr algn="l">
              <a:lnSpc>
                <a:spcPct val="100000"/>
              </a:lnSpc>
            </a:pPr>
            <a:r>
              <a:rPr lang="en-US" altLang="zh-CN" sz="3400" b="1" spc="100" dirty="0">
                <a:solidFill>
                  <a:srgbClr val="FFFF00"/>
                </a:solidFill>
                <a:ea typeface="微软雅黑" panose="020B0503020204020204" pitchFamily="34" charset="-122"/>
              </a:rPr>
              <a:t>18 </a:t>
            </a:r>
            <a:r>
              <a:rPr lang="zh-CN" altLang="en-US" sz="3400" b="1" spc="100" dirty="0">
                <a:solidFill>
                  <a:srgbClr val="FFFF00"/>
                </a:solidFill>
                <a:ea typeface="微软雅黑" panose="020B0503020204020204" pitchFamily="34" charset="-122"/>
              </a:rPr>
              <a:t>如此说来，因一次的过犯，众人都被定罪；照样，因一次的义行，众人也就被称义得生命了。</a:t>
            </a:r>
            <a:r>
              <a:rPr lang="en-US" altLang="zh-CN" sz="3400" b="1" spc="100" dirty="0">
                <a:solidFill>
                  <a:schemeClr val="bg1"/>
                </a:solidFill>
                <a:ea typeface="微软雅黑" panose="020B0503020204020204" pitchFamily="34" charset="-122"/>
              </a:rPr>
              <a:t>Therefore, as through one man’s offense judgment came to all men, resulting in condemnation, even so through one Man’s righteous act the free gift came to all men, resulting in justification of life.</a:t>
            </a:r>
          </a:p>
          <a:p>
            <a:pPr lvl="1" algn="l">
              <a:lnSpc>
                <a:spcPct val="150000"/>
              </a:lnSpc>
            </a:pPr>
            <a:endParaRPr lang="zh-CN" altLang="en-US" sz="3000" b="1" spc="100" dirty="0" smtClean="0">
              <a:solidFill>
                <a:schemeClr val="bg1"/>
              </a:solidFill>
              <a:ea typeface="微软雅黑" panose="020B0503020204020204" pitchFamily="34" charset="-122"/>
            </a:endParaRPr>
          </a:p>
        </p:txBody>
      </p:sp>
    </p:spTree>
    <p:extLst>
      <p:ext uri="{BB962C8B-B14F-4D97-AF65-F5344CB8AC3E}">
        <p14:creationId xmlns:p14="http://schemas.microsoft.com/office/powerpoint/2010/main" val="5930565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弥迦书 </a:t>
            </a:r>
            <a:r>
              <a:rPr lang="en-US" altLang="zh-CN" sz="3200" b="1" u="sng" spc="100" dirty="0">
                <a:solidFill>
                  <a:schemeClr val="bg1"/>
                </a:solidFill>
                <a:ea typeface="微软雅黑" panose="020B0503020204020204" pitchFamily="34" charset="-122"/>
              </a:rPr>
              <a:t>Micah 6:8】</a:t>
            </a:r>
          </a:p>
          <a:p>
            <a:pPr algn="l">
              <a:lnSpc>
                <a:spcPct val="120000"/>
              </a:lnSpc>
            </a:pPr>
            <a:r>
              <a:rPr lang="zh-CN" altLang="en-US" sz="3200" b="1" spc="100" dirty="0">
                <a:solidFill>
                  <a:srgbClr val="FFFF00"/>
                </a:solidFill>
                <a:ea typeface="微软雅黑" panose="020B0503020204020204" pitchFamily="34" charset="-122"/>
              </a:rPr>
              <a:t>世人哪，耶和华已指示你何为善，祂向你所要的是什么呢？只要你行公义，好怜悯，存谦卑的心，与你的　神同行。</a:t>
            </a:r>
          </a:p>
          <a:p>
            <a:pPr algn="l">
              <a:lnSpc>
                <a:spcPct val="120000"/>
              </a:lnSpc>
            </a:pPr>
            <a:r>
              <a:rPr lang="en-US" altLang="zh-CN" sz="3200" b="1" spc="100" dirty="0">
                <a:solidFill>
                  <a:schemeClr val="bg1"/>
                </a:solidFill>
                <a:ea typeface="微软雅黑" panose="020B0503020204020204" pitchFamily="34" charset="-122"/>
              </a:rPr>
              <a:t>He has shown you, O man, what is good; And what does the Lord require of you But to do justly, To love mercy, And to walk humbly with your God?</a:t>
            </a:r>
          </a:p>
          <a:p>
            <a:pPr lvl="1" algn="l">
              <a:lnSpc>
                <a:spcPct val="120000"/>
              </a:lnSpc>
            </a:pP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53095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的传承</a:t>
            </a: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的罪疚（</a:t>
            </a:r>
            <a:r>
              <a:rPr lang="en-US" altLang="zh-CN" sz="3400" b="1" spc="100" dirty="0">
                <a:solidFill>
                  <a:schemeClr val="bg1"/>
                </a:solidFill>
                <a:ea typeface="微软雅黑" panose="020B0503020204020204" pitchFamily="34" charset="-122"/>
              </a:rPr>
              <a:t>inherited guilt</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归算（</a:t>
            </a:r>
            <a:r>
              <a:rPr lang="en-US" altLang="zh-CN" sz="3000" b="1" spc="100" dirty="0">
                <a:solidFill>
                  <a:schemeClr val="bg1"/>
                </a:solidFill>
                <a:ea typeface="微软雅黑" panose="020B0503020204020204" pitchFamily="34" charset="-122"/>
              </a:rPr>
              <a:t>impute</a:t>
            </a:r>
            <a:r>
              <a:rPr lang="zh-CN" altLang="en-US" sz="3000" b="1" spc="100" dirty="0" smtClean="0">
                <a:solidFill>
                  <a:schemeClr val="bg1"/>
                </a:solidFill>
                <a:ea typeface="微软雅黑" panose="020B0503020204020204" pitchFamily="34" charset="-122"/>
              </a:rPr>
              <a:t>）：罪的归算与义的归算</a:t>
            </a:r>
            <a:endParaRPr lang="en-US" altLang="zh-CN" sz="3000" b="1" spc="100" dirty="0" smtClean="0">
              <a:solidFill>
                <a:schemeClr val="bg1"/>
              </a:solidFill>
              <a:ea typeface="微软雅黑" panose="020B0503020204020204" pitchFamily="34" charset="-122"/>
            </a:endParaRPr>
          </a:p>
          <a:p>
            <a:pPr algn="l">
              <a:lnSpc>
                <a:spcPct val="100000"/>
              </a:lnSpc>
            </a:pP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罗</a:t>
            </a:r>
            <a:r>
              <a:rPr lang="en-US" altLang="zh-CN" sz="3400" b="1" u="sng" spc="100" dirty="0">
                <a:solidFill>
                  <a:schemeClr val="bg1"/>
                </a:solidFill>
                <a:ea typeface="微软雅黑" panose="020B0503020204020204" pitchFamily="34" charset="-122"/>
              </a:rPr>
              <a:t>Rom 5:18-19】</a:t>
            </a:r>
          </a:p>
          <a:p>
            <a:pPr algn="l">
              <a:lnSpc>
                <a:spcPct val="100000"/>
              </a:lnSpc>
            </a:pPr>
            <a:r>
              <a:rPr lang="en-US" altLang="zh-CN" sz="3400" b="1" spc="100" dirty="0" smtClean="0">
                <a:solidFill>
                  <a:srgbClr val="FFFF00"/>
                </a:solidFill>
                <a:ea typeface="微软雅黑" panose="020B0503020204020204" pitchFamily="34" charset="-122"/>
              </a:rPr>
              <a:t>19 </a:t>
            </a:r>
            <a:r>
              <a:rPr lang="zh-CN" altLang="en-US" sz="3400" b="1" spc="100" dirty="0">
                <a:solidFill>
                  <a:srgbClr val="FFFF00"/>
                </a:solidFill>
                <a:ea typeface="微软雅黑" panose="020B0503020204020204" pitchFamily="34" charset="-122"/>
              </a:rPr>
              <a:t>因一人的悖逆，众人成为罪人；照样，因一人的顺从，众人也成为义了。</a:t>
            </a:r>
          </a:p>
          <a:p>
            <a:pPr algn="l">
              <a:lnSpc>
                <a:spcPct val="100000"/>
              </a:lnSpc>
            </a:pPr>
            <a:r>
              <a:rPr lang="en-US" altLang="zh-CN" sz="3400" b="1" spc="100" dirty="0">
                <a:solidFill>
                  <a:schemeClr val="bg1"/>
                </a:solidFill>
                <a:ea typeface="微软雅黑" panose="020B0503020204020204" pitchFamily="34" charset="-122"/>
              </a:rPr>
              <a:t>For as by one man’s disobedience many were made sinners, so also by one Man’s obedience many will be made righteous.</a:t>
            </a:r>
          </a:p>
          <a:p>
            <a:pPr lvl="1" algn="l">
              <a:lnSpc>
                <a:spcPct val="150000"/>
              </a:lnSpc>
            </a:pPr>
            <a:endParaRPr lang="zh-CN" altLang="en-US" sz="3000" b="1" spc="100" dirty="0" smtClean="0">
              <a:solidFill>
                <a:schemeClr val="bg1"/>
              </a:solidFill>
              <a:ea typeface="微软雅黑" panose="020B0503020204020204" pitchFamily="34" charset="-122"/>
            </a:endParaRPr>
          </a:p>
        </p:txBody>
      </p:sp>
    </p:spTree>
    <p:extLst>
      <p:ext uri="{BB962C8B-B14F-4D97-AF65-F5344CB8AC3E}">
        <p14:creationId xmlns:p14="http://schemas.microsoft.com/office/powerpoint/2010/main" val="16954728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的传承</a:t>
            </a: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的罪疚（</a:t>
            </a:r>
            <a:r>
              <a:rPr lang="en-US" altLang="zh-CN" sz="3400" b="1" spc="100" dirty="0">
                <a:solidFill>
                  <a:schemeClr val="bg1"/>
                </a:solidFill>
                <a:ea typeface="微软雅黑" panose="020B0503020204020204" pitchFamily="34" charset="-122"/>
              </a:rPr>
              <a:t>inherited guilt</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归算（</a:t>
            </a:r>
            <a:r>
              <a:rPr lang="en-US" altLang="zh-CN" sz="3000" b="1" spc="100" dirty="0">
                <a:solidFill>
                  <a:schemeClr val="bg1"/>
                </a:solidFill>
                <a:ea typeface="微软雅黑" panose="020B0503020204020204" pitchFamily="34" charset="-122"/>
              </a:rPr>
              <a:t>impute</a:t>
            </a:r>
            <a:r>
              <a:rPr lang="zh-CN" altLang="en-US" sz="3000" b="1" spc="100" dirty="0" smtClean="0">
                <a:solidFill>
                  <a:schemeClr val="bg1"/>
                </a:solidFill>
                <a:ea typeface="微软雅黑" panose="020B0503020204020204" pitchFamily="34" charset="-122"/>
              </a:rPr>
              <a:t>）：罪的归算与义的归算</a:t>
            </a:r>
            <a:endParaRPr lang="en-US" altLang="zh-CN" sz="3000" b="1" spc="100" dirty="0" smtClean="0">
              <a:solidFill>
                <a:schemeClr val="bg1"/>
              </a:solidFill>
              <a:ea typeface="微软雅黑" panose="020B0503020204020204" pitchFamily="34" charset="-122"/>
            </a:endParaRPr>
          </a:p>
          <a:p>
            <a:pPr marL="914400" lvl="1" indent="-457200" algn="l">
              <a:lnSpc>
                <a:spcPct val="150000"/>
              </a:lnSpc>
              <a:buFont typeface="Arial" panose="020B0604020202020204" pitchFamily="34" charset="0"/>
              <a:buChar char="•"/>
            </a:pPr>
            <a:endParaRPr lang="zh-CN" altLang="en-US" b="1"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的败坏（</a:t>
            </a:r>
            <a:r>
              <a:rPr lang="en-US" altLang="zh-CN" sz="3400" b="1" spc="100" dirty="0">
                <a:solidFill>
                  <a:schemeClr val="bg1"/>
                </a:solidFill>
                <a:ea typeface="微软雅黑" panose="020B0503020204020204" pitchFamily="34" charset="-122"/>
              </a:rPr>
              <a:t>inherited corruption</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因为</a:t>
            </a:r>
            <a:r>
              <a:rPr lang="zh-CN" altLang="en-US" sz="3000" b="1" spc="100" dirty="0">
                <a:solidFill>
                  <a:schemeClr val="bg1"/>
                </a:solidFill>
                <a:ea typeface="微软雅黑" panose="020B0503020204020204" pitchFamily="34" charset="-122"/>
              </a:rPr>
              <a:t>传承的败坏，人失去行善（遵行神的旨意，行神所喜悦的事）的能力。</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全然</a:t>
            </a:r>
            <a:r>
              <a:rPr lang="zh-CN" altLang="en-US" sz="3000" b="1" spc="100" dirty="0">
                <a:solidFill>
                  <a:schemeClr val="bg1"/>
                </a:solidFill>
                <a:ea typeface="微软雅黑" panose="020B0503020204020204" pitchFamily="34" charset="-122"/>
              </a:rPr>
              <a:t>的无能（</a:t>
            </a:r>
            <a:r>
              <a:rPr lang="en-US" altLang="zh-CN" sz="3000" b="1" spc="100" dirty="0">
                <a:solidFill>
                  <a:schemeClr val="bg1"/>
                </a:solidFill>
                <a:ea typeface="微软雅黑" panose="020B0503020204020204" pitchFamily="34" charset="-122"/>
              </a:rPr>
              <a:t>total inability</a:t>
            </a:r>
            <a:r>
              <a:rPr lang="zh-CN" altLang="en-US" sz="3000" b="1" spc="100" dirty="0">
                <a:solidFill>
                  <a:schemeClr val="bg1"/>
                </a:solidFill>
                <a:ea typeface="微软雅黑" panose="020B0503020204020204" pitchFamily="34" charset="-122"/>
              </a:rPr>
              <a:t>）与“自由意志”</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行善</a:t>
            </a:r>
            <a:r>
              <a:rPr lang="zh-CN" altLang="en-US" sz="3000" b="1" spc="100" dirty="0">
                <a:solidFill>
                  <a:schemeClr val="bg1"/>
                </a:solidFill>
                <a:ea typeface="微软雅黑" panose="020B0503020204020204" pitchFamily="34" charset="-122"/>
              </a:rPr>
              <a:t>：遵行神的旨意，行神所喜悦的事。</a:t>
            </a:r>
          </a:p>
        </p:txBody>
      </p:sp>
    </p:spTree>
    <p:extLst>
      <p:ext uri="{BB962C8B-B14F-4D97-AF65-F5344CB8AC3E}">
        <p14:creationId xmlns:p14="http://schemas.microsoft.com/office/powerpoint/2010/main" val="35220999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400" b="1" u="sng" spc="100" dirty="0" smtClean="0">
                <a:solidFill>
                  <a:schemeClr val="bg1"/>
                </a:solidFill>
                <a:ea typeface="微软雅黑" panose="020B0503020204020204" pitchFamily="34" charset="-122"/>
              </a:rPr>
              <a:t>全然</a:t>
            </a:r>
            <a:r>
              <a:rPr lang="zh-CN" altLang="en-US" sz="3400" b="1" u="sng" spc="100" dirty="0">
                <a:solidFill>
                  <a:schemeClr val="bg1"/>
                </a:solidFill>
                <a:ea typeface="微软雅黑" panose="020B0503020204020204" pitchFamily="34" charset="-122"/>
              </a:rPr>
              <a:t>的无能（</a:t>
            </a:r>
            <a:r>
              <a:rPr lang="en-US" altLang="zh-CN" sz="3400" b="1" u="sng" spc="100" dirty="0">
                <a:solidFill>
                  <a:schemeClr val="bg1"/>
                </a:solidFill>
                <a:ea typeface="微软雅黑" panose="020B0503020204020204" pitchFamily="34" charset="-122"/>
              </a:rPr>
              <a:t>total inability</a:t>
            </a:r>
            <a:r>
              <a:rPr lang="zh-CN" altLang="en-US" sz="3400" b="1" u="sng" spc="100" dirty="0">
                <a:solidFill>
                  <a:schemeClr val="bg1"/>
                </a:solidFill>
                <a:ea typeface="微软雅黑" panose="020B0503020204020204" pitchFamily="34" charset="-122"/>
              </a:rPr>
              <a:t>）与</a:t>
            </a:r>
            <a:r>
              <a:rPr lang="zh-CN" altLang="en-US" sz="3400" b="1" u="sng" spc="100" dirty="0" smtClean="0">
                <a:solidFill>
                  <a:schemeClr val="bg1"/>
                </a:solidFill>
                <a:ea typeface="微软雅黑" panose="020B0503020204020204" pitchFamily="34" charset="-122"/>
              </a:rPr>
              <a:t>“自由意志”</a:t>
            </a:r>
            <a:endParaRPr lang="zh-CN" altLang="en-US" sz="3400" b="1" u="sng" spc="100" dirty="0">
              <a:solidFill>
                <a:schemeClr val="bg1"/>
              </a:solidFill>
              <a:ea typeface="微软雅黑" panose="020B0503020204020204" pitchFamily="34" charset="-122"/>
            </a:endParaRPr>
          </a:p>
          <a:p>
            <a:pPr algn="l">
              <a:lnSpc>
                <a:spcPct val="120000"/>
              </a:lnSpc>
            </a:pPr>
            <a:endParaRPr lang="en-US" altLang="zh-CN" sz="3400" b="1" u="sng" spc="100" dirty="0" smtClean="0">
              <a:solidFill>
                <a:schemeClr val="bg1"/>
              </a:solidFill>
              <a:ea typeface="微软雅黑" panose="020B0503020204020204" pitchFamily="34" charset="-122"/>
            </a:endParaRPr>
          </a:p>
          <a:p>
            <a:pPr algn="l">
              <a:lnSpc>
                <a:spcPct val="120000"/>
              </a:lnSpc>
            </a:pPr>
            <a:r>
              <a:rPr lang="en-US" altLang="zh-CN" sz="3400" b="1" u="sng" spc="100" dirty="0" smtClean="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罗</a:t>
            </a:r>
            <a:r>
              <a:rPr lang="en-US" altLang="zh-CN" sz="3400" b="1" u="sng" spc="100" dirty="0">
                <a:solidFill>
                  <a:schemeClr val="bg1"/>
                </a:solidFill>
                <a:ea typeface="微软雅黑" panose="020B0503020204020204" pitchFamily="34" charset="-122"/>
              </a:rPr>
              <a:t>Rom 7:18】</a:t>
            </a:r>
          </a:p>
          <a:p>
            <a:pPr algn="l">
              <a:lnSpc>
                <a:spcPct val="120000"/>
              </a:lnSpc>
            </a:pPr>
            <a:r>
              <a:rPr lang="zh-CN" altLang="en-US" sz="3400" b="1" spc="100" dirty="0">
                <a:solidFill>
                  <a:srgbClr val="FFFF00"/>
                </a:solidFill>
                <a:ea typeface="微软雅黑" panose="020B0503020204020204" pitchFamily="34" charset="-122"/>
              </a:rPr>
              <a:t>我也知道在我里头，就是我肉体之中，没有良善。因为立志为善由得我，只是行出来由不得我</a:t>
            </a:r>
            <a:r>
              <a:rPr lang="zh-CN" altLang="en-US" sz="3400" b="1" spc="100" dirty="0" smtClean="0">
                <a:solidFill>
                  <a:srgbClr val="FFFF00"/>
                </a:solidFill>
                <a:ea typeface="微软雅黑" panose="020B0503020204020204" pitchFamily="34" charset="-122"/>
              </a:rPr>
              <a:t>。</a:t>
            </a:r>
            <a:endParaRPr lang="en-US" altLang="zh-CN" sz="3400" b="1" spc="100" dirty="0" smtClean="0">
              <a:solidFill>
                <a:srgbClr val="FFFF00"/>
              </a:solidFill>
              <a:ea typeface="微软雅黑" panose="020B0503020204020204" pitchFamily="34" charset="-122"/>
            </a:endParaRPr>
          </a:p>
          <a:p>
            <a:pPr algn="l">
              <a:lnSpc>
                <a:spcPct val="120000"/>
              </a:lnSpc>
            </a:pPr>
            <a:r>
              <a:rPr lang="en-US" altLang="zh-CN" sz="3400" b="1" spc="100" dirty="0" smtClean="0">
                <a:solidFill>
                  <a:schemeClr val="bg1"/>
                </a:solidFill>
                <a:ea typeface="微软雅黑" panose="020B0503020204020204" pitchFamily="34" charset="-122"/>
              </a:rPr>
              <a:t>For </a:t>
            </a:r>
            <a:r>
              <a:rPr lang="en-US" altLang="zh-CN" sz="3400" b="1" spc="100" dirty="0">
                <a:solidFill>
                  <a:schemeClr val="bg1"/>
                </a:solidFill>
                <a:ea typeface="微软雅黑" panose="020B0503020204020204" pitchFamily="34" charset="-122"/>
              </a:rPr>
              <a:t>I know that in me (that is, in my flesh) nothing good dwells; for to will is present with me, but how to perform what is good I do not find.</a:t>
            </a:r>
          </a:p>
        </p:txBody>
      </p:sp>
    </p:spTree>
    <p:extLst>
      <p:ext uri="{BB962C8B-B14F-4D97-AF65-F5344CB8AC3E}">
        <p14:creationId xmlns:p14="http://schemas.microsoft.com/office/powerpoint/2010/main" val="24501085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457200" indent="-457200" algn="l">
              <a:lnSpc>
                <a:spcPct val="120000"/>
              </a:lnSpc>
              <a:buFont typeface="Arial" panose="020B0604020202020204" pitchFamily="34" charset="0"/>
              <a:buChar char="•"/>
            </a:pPr>
            <a:endParaRPr lang="en-US" altLang="zh-CN" sz="3400" b="1" spc="100" dirty="0" smtClean="0">
              <a:solidFill>
                <a:schemeClr val="bg1"/>
              </a:solidFill>
              <a:ea typeface="微软雅黑" panose="020B0503020204020204" pitchFamily="34" charset="-122"/>
            </a:endParaRPr>
          </a:p>
          <a:p>
            <a:pPr marL="457200" indent="-457200" algn="l">
              <a:lnSpc>
                <a:spcPct val="120000"/>
              </a:lnSpc>
              <a:buFont typeface="Arial" panose="020B0604020202020204" pitchFamily="34" charset="0"/>
              <a:buChar char="•"/>
            </a:pPr>
            <a:endParaRPr lang="en-US" altLang="zh-CN" sz="3400" b="1" spc="100" dirty="0">
              <a:solidFill>
                <a:schemeClr val="bg1"/>
              </a:solidFill>
              <a:ea typeface="微软雅黑" panose="020B0503020204020204" pitchFamily="34" charset="-122"/>
            </a:endParaRPr>
          </a:p>
          <a:p>
            <a:pPr marL="457200" indent="-457200" algn="l">
              <a:lnSpc>
                <a:spcPct val="120000"/>
              </a:lnSpc>
              <a:buFont typeface="Arial" panose="020B0604020202020204" pitchFamily="34" charset="0"/>
              <a:buChar char="•"/>
            </a:pPr>
            <a:endParaRPr lang="en-US" altLang="zh-CN" sz="3400" b="1" spc="100" dirty="0" smtClean="0">
              <a:solidFill>
                <a:schemeClr val="bg1"/>
              </a:solidFill>
              <a:ea typeface="微软雅黑" panose="020B0503020204020204" pitchFamily="34" charset="-122"/>
            </a:endParaRPr>
          </a:p>
          <a:p>
            <a:pPr marL="457200" indent="-457200" algn="l">
              <a:lnSpc>
                <a:spcPct val="12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没有</a:t>
            </a:r>
            <a:r>
              <a:rPr lang="zh-CN" altLang="en-US" sz="3400" b="1" spc="100" dirty="0">
                <a:solidFill>
                  <a:schemeClr val="bg1"/>
                </a:solidFill>
                <a:ea typeface="微软雅黑" panose="020B0503020204020204" pitchFamily="34" charset="-122"/>
              </a:rPr>
              <a:t>能力行善（守律法）的人被神定罪合理吗</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marL="457200" indent="-457200" algn="l">
              <a:lnSpc>
                <a:spcPct val="120000"/>
              </a:lnSpc>
              <a:buFont typeface="Arial" panose="020B0604020202020204" pitchFamily="34" charset="0"/>
              <a:buChar char="•"/>
            </a:pPr>
            <a:endParaRPr lang="en-US" altLang="zh-CN"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149907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457200" indent="-457200" algn="l">
              <a:lnSpc>
                <a:spcPct val="120000"/>
              </a:lnSpc>
              <a:buFont typeface="Arial" panose="020B0604020202020204" pitchFamily="34" charset="0"/>
              <a:buChar char="•"/>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有轻重大小之分吗</a:t>
            </a:r>
            <a:r>
              <a:rPr lang="zh-CN" altLang="en-US" sz="3400" b="1" u="sng" spc="100" dirty="0" smtClean="0">
                <a:solidFill>
                  <a:schemeClr val="bg1"/>
                </a:solidFill>
                <a:ea typeface="微软雅黑" panose="020B0503020204020204" pitchFamily="34" charset="-122"/>
              </a:rPr>
              <a:t>？</a:t>
            </a:r>
            <a:endParaRPr lang="en-US" altLang="zh-CN" sz="3400" b="1" u="sng" spc="100" dirty="0" smtClean="0">
              <a:solidFill>
                <a:schemeClr val="bg1"/>
              </a:solidFill>
              <a:ea typeface="微软雅黑" panose="020B0503020204020204" pitchFamily="34" charset="-122"/>
            </a:endParaRPr>
          </a:p>
          <a:p>
            <a:pPr marL="914400" lvl="1" indent="-457200" algn="l">
              <a:lnSpc>
                <a:spcPct val="12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本质上没有！</a:t>
            </a:r>
          </a:p>
          <a:p>
            <a:pPr algn="l">
              <a:lnSpc>
                <a:spcPct val="120000"/>
              </a:lnSpc>
            </a:pPr>
            <a:r>
              <a:rPr lang="en-US" altLang="zh-CN" sz="3400" b="1" u="sng" spc="100" dirty="0">
                <a:solidFill>
                  <a:srgbClr val="FFFF00"/>
                </a:solidFill>
                <a:ea typeface="微软雅黑" panose="020B0503020204020204" pitchFamily="34" charset="-122"/>
              </a:rPr>
              <a:t>【</a:t>
            </a:r>
            <a:r>
              <a:rPr lang="zh-CN" altLang="en-US" sz="3400" b="1" u="sng" spc="100" dirty="0">
                <a:solidFill>
                  <a:srgbClr val="FFFF00"/>
                </a:solidFill>
                <a:ea typeface="微软雅黑" panose="020B0503020204020204" pitchFamily="34" charset="-122"/>
              </a:rPr>
              <a:t>雅</a:t>
            </a:r>
            <a:r>
              <a:rPr lang="en-US" altLang="zh-CN" sz="3400" b="1" u="sng" spc="100" dirty="0">
                <a:solidFill>
                  <a:srgbClr val="FFFF00"/>
                </a:solidFill>
                <a:ea typeface="微软雅黑" panose="020B0503020204020204" pitchFamily="34" charset="-122"/>
              </a:rPr>
              <a:t>Jam 2:10】</a:t>
            </a:r>
            <a:r>
              <a:rPr lang="zh-CN" altLang="en-US" sz="3400" b="1" spc="100" dirty="0">
                <a:solidFill>
                  <a:srgbClr val="FFFF00"/>
                </a:solidFill>
                <a:ea typeface="微软雅黑" panose="020B0503020204020204" pitchFamily="34" charset="-122"/>
              </a:rPr>
              <a:t>因为凡遵守全律法的，只在一条上跌倒，他就是犯了众条。</a:t>
            </a:r>
          </a:p>
          <a:p>
            <a:pPr algn="l">
              <a:lnSpc>
                <a:spcPct val="120000"/>
              </a:lnSpc>
            </a:pPr>
            <a:r>
              <a:rPr lang="en-US" altLang="zh-CN" sz="3400" b="1" spc="100" dirty="0">
                <a:solidFill>
                  <a:schemeClr val="bg1"/>
                </a:solidFill>
                <a:ea typeface="微软雅黑" panose="020B0503020204020204" pitchFamily="34" charset="-122"/>
              </a:rPr>
              <a:t>For whoever shall keep the whole law, and yet stumble in one point, he is guilty of all.</a:t>
            </a:r>
          </a:p>
          <a:p>
            <a:pPr marL="457200" indent="-457200" algn="l">
              <a:lnSpc>
                <a:spcPct val="120000"/>
              </a:lnSpc>
              <a:buFont typeface="Arial" panose="020B0604020202020204" pitchFamily="34" charset="0"/>
              <a:buChar char="•"/>
            </a:pPr>
            <a:endParaRPr lang="en-US" altLang="zh-CN" sz="800" b="1" spc="100" dirty="0">
              <a:solidFill>
                <a:schemeClr val="bg1"/>
              </a:solidFill>
              <a:ea typeface="微软雅黑" panose="020B0503020204020204" pitchFamily="34" charset="-122"/>
            </a:endParaRPr>
          </a:p>
          <a:p>
            <a:pPr marL="914400" lvl="1" indent="-457200" algn="l">
              <a:lnSpc>
                <a:spcPct val="120000"/>
              </a:lnSpc>
              <a:buFont typeface="Arial" panose="020B0604020202020204" pitchFamily="34" charset="0"/>
              <a:buChar char="•"/>
            </a:pPr>
            <a:r>
              <a:rPr lang="en-US" altLang="zh-CN" sz="3200" b="1" spc="100" dirty="0">
                <a:solidFill>
                  <a:schemeClr val="bg1"/>
                </a:solidFill>
                <a:ea typeface="微软雅黑" panose="020B0503020204020204" pitchFamily="34" charset="-122"/>
              </a:rPr>
              <a:t>	</a:t>
            </a:r>
            <a:r>
              <a:rPr lang="zh-CN" altLang="en-US" sz="3200" b="1" spc="100" dirty="0">
                <a:solidFill>
                  <a:schemeClr val="bg1"/>
                </a:solidFill>
                <a:ea typeface="微软雅黑" panose="020B0503020204020204" pitchFamily="34" charset="-122"/>
              </a:rPr>
              <a:t>程度上有！</a:t>
            </a:r>
          </a:p>
          <a:p>
            <a:pPr marL="457200" indent="-457200" algn="l">
              <a:lnSpc>
                <a:spcPct val="120000"/>
              </a:lnSpc>
              <a:buFont typeface="Arial" panose="020B0604020202020204" pitchFamily="34" charset="0"/>
              <a:buChar char="•"/>
            </a:pPr>
            <a:endParaRPr lang="en-US" altLang="zh-CN"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09070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457200" indent="-457200" algn="l">
              <a:lnSpc>
                <a:spcPct val="120000"/>
              </a:lnSpc>
              <a:buFont typeface="Arial" panose="020B0604020202020204" pitchFamily="34" charset="0"/>
              <a:buChar char="•"/>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有轻重大小之分吗</a:t>
            </a:r>
            <a:r>
              <a:rPr lang="zh-CN" altLang="en-US" sz="3400" b="1" u="sng" spc="100" dirty="0" smtClean="0">
                <a:solidFill>
                  <a:schemeClr val="bg1"/>
                </a:solidFill>
                <a:ea typeface="微软雅黑" panose="020B0503020204020204" pitchFamily="34" charset="-122"/>
              </a:rPr>
              <a:t>？</a:t>
            </a:r>
            <a:endParaRPr lang="en-US" altLang="zh-CN" sz="3400" b="1" u="sng" spc="100" dirty="0" smtClean="0">
              <a:solidFill>
                <a:schemeClr val="bg1"/>
              </a:solidFill>
              <a:ea typeface="微软雅黑" panose="020B0503020204020204" pitchFamily="34" charset="-122"/>
            </a:endParaRPr>
          </a:p>
          <a:p>
            <a:pPr marL="914400" lvl="1"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本质上没有！</a:t>
            </a:r>
          </a:p>
          <a:p>
            <a:pPr marL="914400" lvl="1" indent="-457200" algn="l">
              <a:lnSpc>
                <a:spcPct val="150000"/>
              </a:lnSpc>
              <a:buFont typeface="Arial" panose="020B0604020202020204" pitchFamily="34" charset="0"/>
              <a:buChar char="•"/>
            </a:pPr>
            <a:r>
              <a:rPr lang="en-US" altLang="zh-CN" sz="3200" b="1" spc="100" dirty="0" smtClean="0">
                <a:solidFill>
                  <a:schemeClr val="bg1"/>
                </a:solidFill>
                <a:ea typeface="微软雅黑" panose="020B0503020204020204" pitchFamily="34" charset="-122"/>
              </a:rPr>
              <a:t></a:t>
            </a:r>
            <a:r>
              <a:rPr lang="en-US" altLang="zh-CN" sz="3200" b="1" spc="100" dirty="0">
                <a:solidFill>
                  <a:schemeClr val="bg1"/>
                </a:solidFill>
                <a:ea typeface="微软雅黑" panose="020B0503020204020204" pitchFamily="34" charset="-122"/>
              </a:rPr>
              <a:t>	</a:t>
            </a:r>
            <a:r>
              <a:rPr lang="zh-CN" altLang="en-US" sz="3200" b="1" spc="100" dirty="0">
                <a:solidFill>
                  <a:schemeClr val="bg1"/>
                </a:solidFill>
                <a:ea typeface="微软雅黑" panose="020B0503020204020204" pitchFamily="34" charset="-122"/>
              </a:rPr>
              <a:t>程度上有</a:t>
            </a:r>
            <a:r>
              <a:rPr lang="zh-CN" altLang="en-US" sz="3200" b="1" spc="100" dirty="0" smtClean="0">
                <a:solidFill>
                  <a:schemeClr val="bg1"/>
                </a:solidFill>
                <a:ea typeface="微软雅黑" panose="020B0503020204020204" pitchFamily="34" charset="-122"/>
              </a:rPr>
              <a:t>！</a:t>
            </a:r>
            <a:endParaRPr lang="en-US" altLang="zh-CN" sz="3200" b="1" spc="100" dirty="0" smtClean="0">
              <a:solidFill>
                <a:schemeClr val="bg1"/>
              </a:solidFill>
              <a:ea typeface="微软雅黑" panose="020B0503020204020204" pitchFamily="34" charset="-122"/>
            </a:endParaRPr>
          </a:p>
          <a:p>
            <a:pPr marL="914400" lvl="1"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更大的罪</a:t>
            </a:r>
          </a:p>
          <a:p>
            <a:pPr marL="914400" lvl="1"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无意中所犯的罪依然是犯罪</a:t>
            </a:r>
          </a:p>
          <a:p>
            <a:pPr marL="914400" lvl="1"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a:t>
            </a:r>
            <a:r>
              <a:rPr lang="zh-CN" altLang="en-US" sz="3200" b="1" spc="100" dirty="0" smtClean="0">
                <a:solidFill>
                  <a:schemeClr val="bg1"/>
                </a:solidFill>
                <a:ea typeface="微软雅黑" panose="020B0503020204020204" pitchFamily="34" charset="-122"/>
              </a:rPr>
              <a:t>天主教</a:t>
            </a:r>
            <a:r>
              <a:rPr lang="zh-CN" altLang="en-US" sz="3200" b="1" spc="100" dirty="0">
                <a:solidFill>
                  <a:schemeClr val="bg1"/>
                </a:solidFill>
                <a:ea typeface="微软雅黑" panose="020B0503020204020204" pitchFamily="34" charset="-122"/>
              </a:rPr>
              <a:t>关于罪的谬误</a:t>
            </a:r>
          </a:p>
          <a:p>
            <a:pPr marL="914400" lvl="1" indent="-457200" algn="l">
              <a:lnSpc>
                <a:spcPct val="15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圣经对于罪的</a:t>
            </a:r>
            <a:r>
              <a:rPr lang="zh-CN" altLang="en-US" sz="3200" b="1" spc="100" dirty="0" smtClean="0">
                <a:solidFill>
                  <a:schemeClr val="bg1"/>
                </a:solidFill>
                <a:ea typeface="微软雅黑" panose="020B0503020204020204" pitchFamily="34" charset="-122"/>
              </a:rPr>
              <a:t>教导</a:t>
            </a:r>
            <a:endParaRPr lang="zh-CN" altLang="en-US" sz="3200" b="1" spc="100" dirty="0">
              <a:solidFill>
                <a:schemeClr val="bg1"/>
              </a:solidFill>
              <a:ea typeface="微软雅黑" panose="020B0503020204020204" pitchFamily="34" charset="-122"/>
            </a:endParaRPr>
          </a:p>
          <a:p>
            <a:pPr algn="l">
              <a:lnSpc>
                <a:spcPct val="120000"/>
              </a:lnSpc>
            </a:pPr>
            <a:endParaRPr lang="en-US" altLang="zh-CN"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755302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914400" lvl="1" indent="-457200" algn="l">
              <a:lnSpc>
                <a:spcPct val="150000"/>
              </a:lnSpc>
              <a:buFont typeface="Arial" panose="020B0604020202020204" pitchFamily="34" charset="0"/>
              <a:buChar char="•"/>
            </a:pPr>
            <a:endParaRPr lang="en-US" altLang="zh-CN" sz="3200" b="1" spc="100" dirty="0" smtClean="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endParaRPr lang="en-US" altLang="zh-CN" sz="3600" b="1"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600" b="1" spc="100" dirty="0" smtClean="0">
                <a:solidFill>
                  <a:schemeClr val="bg1"/>
                </a:solidFill>
                <a:ea typeface="微软雅黑" panose="020B0503020204020204" pitchFamily="34" charset="-122"/>
              </a:rPr>
              <a:t>既然</a:t>
            </a:r>
            <a:r>
              <a:rPr lang="zh-CN" altLang="en-US" sz="3600" b="1" spc="100" dirty="0">
                <a:solidFill>
                  <a:schemeClr val="bg1"/>
                </a:solidFill>
                <a:ea typeface="微软雅黑" panose="020B0503020204020204" pitchFamily="34" charset="-122"/>
              </a:rPr>
              <a:t>罪在本质上无大小之分，那么圣经为什么将罪的程度进行区分</a:t>
            </a:r>
            <a:r>
              <a:rPr lang="zh-CN" altLang="en-US" sz="3600" b="1" spc="100" dirty="0" smtClean="0">
                <a:solidFill>
                  <a:schemeClr val="bg1"/>
                </a:solidFill>
                <a:ea typeface="微软雅黑" panose="020B0503020204020204" pitchFamily="34" charset="-122"/>
              </a:rPr>
              <a:t>？</a:t>
            </a:r>
            <a:endParaRPr lang="zh-CN" altLang="en-US" sz="3600" b="1" spc="100" dirty="0">
              <a:solidFill>
                <a:schemeClr val="bg1"/>
              </a:solidFill>
              <a:ea typeface="微软雅黑" panose="020B0503020204020204" pitchFamily="34" charset="-122"/>
            </a:endParaRPr>
          </a:p>
          <a:p>
            <a:pPr marL="457200" indent="-457200" algn="l">
              <a:lnSpc>
                <a:spcPct val="120000"/>
              </a:lnSpc>
              <a:buFont typeface="Arial" panose="020B0604020202020204" pitchFamily="34" charset="0"/>
              <a:buChar char="•"/>
            </a:pPr>
            <a:endParaRPr lang="en-US" altLang="zh-CN"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179313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12525</TotalTime>
  <Words>1500</Words>
  <Application>Microsoft Office PowerPoint</Application>
  <PresentationFormat>全屏显示(4:3)</PresentationFormat>
  <Paragraphs>124</Paragraphs>
  <Slides>20</Slides>
  <Notes>0</Notes>
  <HiddenSlides>0</HiddenSlides>
  <MMClips>0</MMClips>
  <ScaleCrop>false</ScaleCrop>
  <HeadingPairs>
    <vt:vector size="4" baseType="variant">
      <vt:variant>
        <vt:lpstr>主题</vt:lpstr>
      </vt:variant>
      <vt:variant>
        <vt:i4>1</vt:i4>
      </vt:variant>
      <vt:variant>
        <vt:lpstr>幻灯片标题</vt:lpstr>
      </vt:variant>
      <vt:variant>
        <vt:i4>20</vt:i4>
      </vt:variant>
    </vt:vector>
  </HeadingPairs>
  <TitlesOfParts>
    <vt:vector size="21"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Windows 用户</cp:lastModifiedBy>
  <cp:revision>1153</cp:revision>
  <dcterms:created xsi:type="dcterms:W3CDTF">2018-02-16T18:09:56Z</dcterms:created>
  <dcterms:modified xsi:type="dcterms:W3CDTF">2023-06-25T08:54:12Z</dcterms:modified>
</cp:coreProperties>
</file>