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3462" r:id="rId3"/>
    <p:sldId id="3725" r:id="rId4"/>
    <p:sldId id="3726" r:id="rId5"/>
    <p:sldId id="3691" r:id="rId6"/>
    <p:sldId id="3727" r:id="rId7"/>
    <p:sldId id="3728" r:id="rId8"/>
    <p:sldId id="3729" r:id="rId9"/>
    <p:sldId id="3692" r:id="rId10"/>
    <p:sldId id="3730" r:id="rId11"/>
    <p:sldId id="3677" r:id="rId12"/>
    <p:sldId id="3678" r:id="rId13"/>
    <p:sldId id="3679" r:id="rId14"/>
    <p:sldId id="3731" r:id="rId15"/>
    <p:sldId id="3706" r:id="rId16"/>
    <p:sldId id="3680" r:id="rId17"/>
    <p:sldId id="3707" r:id="rId18"/>
    <p:sldId id="3732" r:id="rId19"/>
    <p:sldId id="3733" r:id="rId20"/>
    <p:sldId id="3734" r:id="rId21"/>
    <p:sldId id="3735" r:id="rId22"/>
    <p:sldId id="3736" r:id="rId23"/>
    <p:sldId id="3737" r:id="rId24"/>
    <p:sldId id="3708" r:id="rId25"/>
    <p:sldId id="3709" r:id="rId26"/>
    <p:sldId id="3738" r:id="rId27"/>
    <p:sldId id="3710" r:id="rId28"/>
    <p:sldId id="3711" r:id="rId29"/>
    <p:sldId id="3712" r:id="rId30"/>
    <p:sldId id="3713" r:id="rId31"/>
    <p:sldId id="3739" r:id="rId32"/>
    <p:sldId id="3714" r:id="rId33"/>
    <p:sldId id="3740" r:id="rId3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varScale="1">
        <p:scale>
          <a:sx n="68" d="100"/>
          <a:sy n="68" d="100"/>
        </p:scale>
        <p:origin x="102" y="156"/>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2023/7/23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2023/7/23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2023/7/23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2023/7/23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2023/7/23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2023/7/23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2023/7/23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2023/7/23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2023/7/23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2023/7/23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2023/7/23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2023/7/23</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主耶稣的升天与再来</a:t>
            </a:r>
            <a:r>
              <a:rPr lang="en-US" altLang="zh-CN" sz="4600" b="1" dirty="0" smtClean="0">
                <a:solidFill>
                  <a:srgbClr val="FFFF00"/>
                </a:solidFill>
                <a:latin typeface="微软雅黑" panose="020B0503020204020204" pitchFamily="34" charset="-122"/>
                <a:ea typeface="微软雅黑" panose="020B0503020204020204" pitchFamily="34" charset="-122"/>
              </a:rPr>
              <a:t/>
            </a:r>
            <a:br>
              <a:rPr lang="en-US" altLang="zh-CN" sz="4600" b="1" dirty="0" smtClean="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The Ascension and the Second Coming of the Lord Jesus Christ</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smtClean="0">
                <a:solidFill>
                  <a:schemeClr val="bg1"/>
                </a:solidFill>
              </a:rPr>
              <a:t>Boise Chinese Christian Church </a:t>
            </a:r>
          </a:p>
          <a:p>
            <a:r>
              <a:rPr lang="en-US" altLang="zh-CN" b="1" dirty="0" smtClean="0">
                <a:solidFill>
                  <a:schemeClr val="bg1"/>
                </a:solidFill>
              </a:rPr>
              <a:t>7/23/2023</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17:9</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11,15-17】</a:t>
            </a:r>
          </a:p>
          <a:p>
            <a:pPr algn="l">
              <a:lnSpc>
                <a:spcPct val="112000"/>
              </a:lnSpc>
            </a:pPr>
            <a:r>
              <a:rPr lang="en-US" altLang="zh-CN" sz="3200" b="1" dirty="0" smtClean="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我不求你叫他们离开世界，只求你保守他们脱离那恶者（或作“脱离罪恶”）。</a:t>
            </a:r>
          </a:p>
          <a:p>
            <a:pPr algn="l">
              <a:lnSpc>
                <a:spcPct val="112000"/>
              </a:lnSpc>
            </a:pPr>
            <a:r>
              <a:rPr lang="en-US" altLang="zh-CN" sz="3200" b="1" dirty="0">
                <a:solidFill>
                  <a:schemeClr val="bg1"/>
                </a:solidFill>
                <a:ea typeface="微软雅黑" panose="020B0503020204020204" pitchFamily="34" charset="-122"/>
              </a:rPr>
              <a:t>I do not pray that You should take them out of the world, but that You should keep them from the evil one.</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他们不属世界，正如我不属世界一样。</a:t>
            </a:r>
          </a:p>
          <a:p>
            <a:pPr algn="l">
              <a:lnSpc>
                <a:spcPct val="112000"/>
              </a:lnSpc>
            </a:pPr>
            <a:r>
              <a:rPr lang="en-US" altLang="zh-CN" sz="3200" b="1" dirty="0">
                <a:solidFill>
                  <a:schemeClr val="bg1"/>
                </a:solidFill>
                <a:ea typeface="微软雅黑" panose="020B0503020204020204" pitchFamily="34" charset="-122"/>
              </a:rPr>
              <a:t>They are not of the world, just as I am not of the world.</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求你用真理使他们成圣，你的道就是真理。</a:t>
            </a:r>
          </a:p>
          <a:p>
            <a:pPr algn="l">
              <a:lnSpc>
                <a:spcPct val="112000"/>
              </a:lnSpc>
            </a:pPr>
            <a:r>
              <a:rPr lang="en-US" altLang="zh-CN" sz="3200" b="1" dirty="0">
                <a:solidFill>
                  <a:schemeClr val="bg1"/>
                </a:solidFill>
                <a:ea typeface="微软雅黑" panose="020B0503020204020204" pitchFamily="34" charset="-122"/>
              </a:rPr>
              <a:t>Sanctify them by Your truth. Your word is truth.</a:t>
            </a:r>
          </a:p>
        </p:txBody>
      </p:sp>
    </p:spTree>
    <p:extLst>
      <p:ext uri="{BB962C8B-B14F-4D97-AF65-F5344CB8AC3E}">
        <p14:creationId xmlns:p14="http://schemas.microsoft.com/office/powerpoint/2010/main" val="5519227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00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8:33-34】</a:t>
            </a:r>
          </a:p>
          <a:p>
            <a:pPr algn="l">
              <a:lnSpc>
                <a:spcPct val="100000"/>
              </a:lnSpc>
            </a:pPr>
            <a:r>
              <a:rPr lang="en-US" altLang="zh-CN" sz="3200" b="1" dirty="0">
                <a:solidFill>
                  <a:srgbClr val="FFFF00"/>
                </a:solidFill>
                <a:ea typeface="微软雅黑" panose="020B0503020204020204" pitchFamily="34" charset="-122"/>
              </a:rPr>
              <a:t>33 </a:t>
            </a:r>
            <a:r>
              <a:rPr lang="zh-CN" altLang="en-US" sz="3200" b="1" dirty="0">
                <a:solidFill>
                  <a:srgbClr val="FFFF00"/>
                </a:solidFill>
                <a:ea typeface="微软雅黑" panose="020B0503020204020204" pitchFamily="34" charset="-122"/>
              </a:rPr>
              <a:t>谁能控告　神所拣选的人呢？有　神称他们为义了。（或作“是称他们为义的　神吗？”</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000" b="1" dirty="0" smtClean="0">
                <a:solidFill>
                  <a:schemeClr val="bg1"/>
                </a:solidFill>
                <a:ea typeface="微软雅黑" panose="020B0503020204020204" pitchFamily="34" charset="-122"/>
              </a:rPr>
              <a:t>Who </a:t>
            </a:r>
            <a:r>
              <a:rPr lang="en-US" altLang="zh-CN" sz="3000" b="1" dirty="0">
                <a:solidFill>
                  <a:schemeClr val="bg1"/>
                </a:solidFill>
                <a:ea typeface="微软雅黑" panose="020B0503020204020204" pitchFamily="34" charset="-122"/>
              </a:rPr>
              <a:t>shall bring a charge against God’s elect? It is God who justifies.</a:t>
            </a:r>
          </a:p>
          <a:p>
            <a:pPr algn="l">
              <a:lnSpc>
                <a:spcPct val="112000"/>
              </a:lnSpc>
            </a:pPr>
            <a:r>
              <a:rPr lang="en-US" altLang="zh-CN" sz="3200" b="1" dirty="0">
                <a:solidFill>
                  <a:srgbClr val="FFFF00"/>
                </a:solidFill>
                <a:ea typeface="微软雅黑" panose="020B0503020204020204" pitchFamily="34" charset="-122"/>
              </a:rPr>
              <a:t>34 </a:t>
            </a:r>
            <a:r>
              <a:rPr lang="zh-CN" altLang="en-US" sz="3200" b="1" dirty="0">
                <a:solidFill>
                  <a:srgbClr val="FFFF00"/>
                </a:solidFill>
                <a:ea typeface="微软雅黑" panose="020B0503020204020204" pitchFamily="34" charset="-122"/>
              </a:rPr>
              <a:t>谁能定他们的罪呢？有基督耶稣已经死了，而且从死里复活，现今在　神的右边，也替我们祈求。（“有基督云云”，或作“是已经死了，而且从死里复活，现今在　神的右边，也替我们祈求的基督耶稣吗？”</a:t>
            </a:r>
            <a:r>
              <a:rPr lang="zh-CN" altLang="en-US" sz="3200" b="1" dirty="0" smtClean="0">
                <a:solidFill>
                  <a:srgbClr val="FFFF00"/>
                </a:solidFill>
                <a:ea typeface="微软雅黑" panose="020B0503020204020204" pitchFamily="34" charset="-122"/>
              </a:rPr>
              <a:t>）</a:t>
            </a:r>
            <a:r>
              <a:rPr lang="en-US" altLang="zh-CN" sz="2900" b="1" dirty="0" smtClean="0">
                <a:solidFill>
                  <a:schemeClr val="bg1"/>
                </a:solidFill>
                <a:ea typeface="微软雅黑" panose="020B0503020204020204" pitchFamily="34" charset="-122"/>
              </a:rPr>
              <a:t>Who </a:t>
            </a:r>
            <a:r>
              <a:rPr lang="en-US" altLang="zh-CN" sz="2900" b="1" dirty="0">
                <a:solidFill>
                  <a:schemeClr val="bg1"/>
                </a:solidFill>
                <a:ea typeface="微软雅黑" panose="020B0503020204020204" pitchFamily="34" charset="-122"/>
              </a:rPr>
              <a:t>is he who condemns? It is Christ who died, and furthermore is also risen, who is even at the right hand of God, who also makes intercession for us.</a:t>
            </a:r>
          </a:p>
        </p:txBody>
      </p:sp>
    </p:spTree>
    <p:extLst>
      <p:ext uri="{BB962C8B-B14F-4D97-AF65-F5344CB8AC3E}">
        <p14:creationId xmlns:p14="http://schemas.microsoft.com/office/powerpoint/2010/main" val="18885616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启示录 </a:t>
            </a:r>
            <a:r>
              <a:rPr lang="en-US" altLang="zh-CN" sz="3200" b="1" u="sng" dirty="0">
                <a:solidFill>
                  <a:schemeClr val="bg1"/>
                </a:solidFill>
                <a:ea typeface="微软雅黑" panose="020B0503020204020204" pitchFamily="34" charset="-122"/>
              </a:rPr>
              <a:t>Revelation 1:7</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看</a:t>
            </a:r>
            <a:r>
              <a:rPr lang="zh-CN" altLang="en-US" sz="3200" b="1" dirty="0">
                <a:solidFill>
                  <a:srgbClr val="FFFF00"/>
                </a:solidFill>
                <a:ea typeface="微软雅黑" panose="020B0503020204020204" pitchFamily="34" charset="-122"/>
              </a:rPr>
              <a:t>哪，祂驾云降临，众目要看见祂，连刺祂的人也要看见祂，地上的万族都要因祂哀哭。这话是真实的。阿们！</a:t>
            </a:r>
          </a:p>
          <a:p>
            <a:pPr algn="l">
              <a:lnSpc>
                <a:spcPct val="112000"/>
              </a:lnSpc>
            </a:pPr>
            <a:r>
              <a:rPr lang="en-US" altLang="zh-CN" sz="3200" b="1" dirty="0">
                <a:solidFill>
                  <a:schemeClr val="bg1"/>
                </a:solidFill>
                <a:ea typeface="微软雅黑" panose="020B0503020204020204" pitchFamily="34" charset="-122"/>
              </a:rPr>
              <a:t>Behold, He is coming with clouds, and every eye will see Him, even they who pierced Him. And all the tribes of the earth will mourn because of Him. Even so, Amen.</a:t>
            </a:r>
          </a:p>
        </p:txBody>
      </p:sp>
    </p:spTree>
    <p:extLst>
      <p:ext uri="{BB962C8B-B14F-4D97-AF65-F5344CB8AC3E}">
        <p14:creationId xmlns:p14="http://schemas.microsoft.com/office/powerpoint/2010/main" val="18885616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启示录 </a:t>
            </a:r>
            <a:r>
              <a:rPr lang="en-US" altLang="zh-CN" sz="3200" b="1" u="sng" dirty="0">
                <a:solidFill>
                  <a:schemeClr val="bg1"/>
                </a:solidFill>
                <a:ea typeface="微软雅黑" panose="020B0503020204020204" pitchFamily="34" charset="-122"/>
              </a:rPr>
              <a:t>Revelation 6:15-17】</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地上的君王、臣宰、将军、富户、壮士和一切为奴的、自主的，都藏在山洞和岩石穴里</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the kings of the earth, the great men, the rich men, the commanders, the mighty men, every slave and every free man, hid themselves in the caves and in the rocks of the mountains,</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向山和岩石说：“倒在我们身上吧！把我们藏起来，躲避坐宝座者的面目和羔羊的忿怒</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said to the mountains and rocks, “Fall on us and hide us from the face of Him who sits on the throne and from the wrath of the Lamb</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885616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启示录 </a:t>
            </a:r>
            <a:r>
              <a:rPr lang="en-US" altLang="zh-CN" sz="3200" b="1" u="sng" dirty="0">
                <a:solidFill>
                  <a:schemeClr val="bg1"/>
                </a:solidFill>
                <a:ea typeface="微软雅黑" panose="020B0503020204020204" pitchFamily="34" charset="-122"/>
              </a:rPr>
              <a:t>Revelation 6:15-17】</a:t>
            </a:r>
          </a:p>
          <a:p>
            <a:pPr algn="l">
              <a:lnSpc>
                <a:spcPct val="112000"/>
              </a:lnSpc>
            </a:pPr>
            <a:r>
              <a:rPr lang="en-US" altLang="zh-CN" sz="3200" b="1" dirty="0" smtClean="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因为祂们忿怒的大日到了，谁能站得住呢？”</a:t>
            </a:r>
          </a:p>
          <a:p>
            <a:pPr algn="l">
              <a:lnSpc>
                <a:spcPct val="112000"/>
              </a:lnSpc>
            </a:pPr>
            <a:r>
              <a:rPr lang="en-US" altLang="zh-CN" sz="3200" b="1" dirty="0">
                <a:solidFill>
                  <a:schemeClr val="bg1"/>
                </a:solidFill>
                <a:ea typeface="微软雅黑" panose="020B0503020204020204" pitchFamily="34" charset="-122"/>
              </a:rPr>
              <a:t>For the great day of His wrath has come, and who is able to stand?”</a:t>
            </a:r>
          </a:p>
        </p:txBody>
      </p:sp>
    </p:spTree>
    <p:extLst>
      <p:ext uri="{BB962C8B-B14F-4D97-AF65-F5344CB8AC3E}">
        <p14:creationId xmlns:p14="http://schemas.microsoft.com/office/powerpoint/2010/main" val="26732839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玛拉基书 </a:t>
            </a:r>
            <a:r>
              <a:rPr lang="en-US" altLang="zh-CN" sz="3200" b="1" u="sng" dirty="0">
                <a:solidFill>
                  <a:schemeClr val="bg1"/>
                </a:solidFill>
                <a:ea typeface="微软雅黑" panose="020B0503020204020204" pitchFamily="34" charset="-122"/>
              </a:rPr>
              <a:t>Malachi 3:2】</a:t>
            </a:r>
          </a:p>
          <a:p>
            <a:pPr algn="l">
              <a:lnSpc>
                <a:spcPct val="112000"/>
              </a:lnSpc>
            </a:pPr>
            <a:r>
              <a:rPr lang="zh-CN" altLang="en-US" sz="3200" b="1" dirty="0">
                <a:solidFill>
                  <a:srgbClr val="FFFF00"/>
                </a:solidFill>
                <a:ea typeface="微软雅黑" panose="020B0503020204020204" pitchFamily="34" charset="-122"/>
              </a:rPr>
              <a:t>祂来的日子，谁能当得起呢？祂显现的时候，谁能立得住呢？因为祂如炼金之人的火，如漂布之人的碱。 </a:t>
            </a:r>
            <a:endParaRPr lang="en-US" altLang="zh-CN" sz="3200" b="1" dirty="0" smtClean="0">
              <a:solidFill>
                <a:srgbClr val="FFFF00"/>
              </a:solidFill>
              <a:ea typeface="微软雅黑" panose="020B0503020204020204" pitchFamily="34" charset="-122"/>
            </a:endParaRPr>
          </a:p>
          <a:p>
            <a:pPr algn="l">
              <a:lnSpc>
                <a:spcPct val="112000"/>
              </a:lnSpc>
            </a:pPr>
            <a:r>
              <a:rPr lang="zh-CN" altLang="en-US" sz="3200" b="1" dirty="0" smtClean="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But who can endure the day of His coming? And who can stand when He appears? For He is like a refiner’s fire And like launderers</a:t>
            </a:r>
            <a:r>
              <a:rPr lang="en-US" altLang="zh-CN" sz="3200" b="1" dirty="0" smtClean="0">
                <a:solidFill>
                  <a:schemeClr val="bg1"/>
                </a:solidFill>
                <a:ea typeface="微软雅黑" panose="020B0503020204020204" pitchFamily="34" charset="-122"/>
              </a:rPr>
              <a:t>’ soap</a:t>
            </a:r>
            <a:r>
              <a:rPr lang="en-US" altLang="zh-CN" sz="3200" b="1" dirty="0">
                <a:solidFill>
                  <a:schemeClr val="bg1"/>
                </a:solidFill>
                <a:ea typeface="微软雅黑" panose="020B0503020204020204" pitchFamily="34" charset="-122"/>
              </a:rPr>
              <a:t>.</a:t>
            </a:r>
          </a:p>
        </p:txBody>
      </p:sp>
    </p:spTree>
    <p:extLst>
      <p:ext uri="{BB962C8B-B14F-4D97-AF65-F5344CB8AC3E}">
        <p14:creationId xmlns:p14="http://schemas.microsoft.com/office/powerpoint/2010/main" val="24170080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1:7-8】</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耶稣对他们说：“父凭着自己的权柄所定的时候、日期，不是你们可以知道的</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He said to them, “It is not for you to know times or seasons which the Father has put in His own authority.</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但圣灵降临在你们身上，你们就必得着能力；并要在耶路撒冷、犹太全地和撒玛利亚，直到地极，作我的见证。</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But </a:t>
            </a:r>
            <a:r>
              <a:rPr lang="en-US" altLang="zh-CN" sz="3200" b="1" dirty="0">
                <a:solidFill>
                  <a:schemeClr val="bg1"/>
                </a:solidFill>
                <a:ea typeface="微软雅黑" panose="020B0503020204020204" pitchFamily="34" charset="-122"/>
              </a:rPr>
              <a:t>you shall receive power when the Holy Spirit has come upon you; and you shall be witnesses to Me in Jerusalem, and in all Judea and Samaria, and to the end of the earth.”</a:t>
            </a:r>
          </a:p>
        </p:txBody>
      </p:sp>
    </p:spTree>
    <p:extLst>
      <p:ext uri="{BB962C8B-B14F-4D97-AF65-F5344CB8AC3E}">
        <p14:creationId xmlns:p14="http://schemas.microsoft.com/office/powerpoint/2010/main" val="18885616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彼得后书 </a:t>
            </a:r>
            <a:r>
              <a:rPr lang="en-US" altLang="zh-CN" sz="3200" b="1" u="sng" dirty="0">
                <a:solidFill>
                  <a:schemeClr val="bg1"/>
                </a:solidFill>
                <a:ea typeface="微软雅黑" panose="020B0503020204020204" pitchFamily="34" charset="-122"/>
              </a:rPr>
              <a:t>2 Peter 3:3-14】</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第一要紧的，该知道在末世必有好讥诮的人，随从自己的私欲出来讥诮说</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knowing </a:t>
            </a:r>
            <a:r>
              <a:rPr lang="en-US" altLang="zh-CN" sz="3200" b="1" dirty="0">
                <a:solidFill>
                  <a:schemeClr val="bg1"/>
                </a:solidFill>
                <a:ea typeface="微软雅黑" panose="020B0503020204020204" pitchFamily="34" charset="-122"/>
              </a:rPr>
              <a:t>this first: that scoffers will come in the last days, walking according to their own lusts,</a:t>
            </a:r>
          </a:p>
          <a:p>
            <a:pPr algn="l">
              <a:lnSpc>
                <a:spcPct val="112000"/>
              </a:lnSpc>
            </a:pPr>
            <a:r>
              <a:rPr lang="en-US" altLang="zh-CN" sz="3200" b="1" dirty="0" smtClean="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主要降临的应许在哪里呢？因为从列祖睡了以来，万物与起初创造的时候仍是一样。” </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saying, “Where is the promise of His coming? For since the fathers fell asleep, all things continue as they were from the beginning of creation.”</a:t>
            </a:r>
          </a:p>
        </p:txBody>
      </p:sp>
    </p:spTree>
    <p:extLst>
      <p:ext uri="{BB962C8B-B14F-4D97-AF65-F5344CB8AC3E}">
        <p14:creationId xmlns:p14="http://schemas.microsoft.com/office/powerpoint/2010/main" val="20227735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彼得后书 </a:t>
            </a:r>
            <a:r>
              <a:rPr lang="en-US" altLang="zh-CN" sz="3200" b="1" u="sng" dirty="0">
                <a:solidFill>
                  <a:schemeClr val="bg1"/>
                </a:solidFill>
                <a:ea typeface="微软雅黑" panose="020B0503020204020204" pitchFamily="34" charset="-122"/>
              </a:rPr>
              <a:t>2 Peter 3:3-14】</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他们故意忘记，从太古凭　神的命有了天，并从水而出、藉水而成的地</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this they willfully forget: that by the word of God the heavens were of old, and the earth standing out of water and in the water,</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故此，当时的世界被水淹没就消灭了</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by </a:t>
            </a:r>
            <a:r>
              <a:rPr lang="en-US" altLang="zh-CN" sz="3200" b="1" dirty="0">
                <a:solidFill>
                  <a:schemeClr val="bg1"/>
                </a:solidFill>
                <a:ea typeface="微软雅黑" panose="020B0503020204020204" pitchFamily="34" charset="-122"/>
              </a:rPr>
              <a:t>which the world that then existed perished, being flooded with water</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788304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彼得后书 </a:t>
            </a:r>
            <a:r>
              <a:rPr lang="en-US" altLang="zh-CN" sz="3200" b="1" u="sng" dirty="0">
                <a:solidFill>
                  <a:schemeClr val="bg1"/>
                </a:solidFill>
                <a:ea typeface="微软雅黑" panose="020B0503020204020204" pitchFamily="34" charset="-122"/>
              </a:rPr>
              <a:t>2 Peter 3:3-14】</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但现在的天地还是凭着那命存留，直留到不敬虔之人受审判遭沉沦的日子，用火焚烧</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But </a:t>
            </a:r>
            <a:r>
              <a:rPr lang="en-US" altLang="zh-CN" sz="3200" b="1" dirty="0">
                <a:solidFill>
                  <a:schemeClr val="bg1"/>
                </a:solidFill>
                <a:ea typeface="微软雅黑" panose="020B0503020204020204" pitchFamily="34" charset="-122"/>
              </a:rPr>
              <a:t>the heavens and the earth which are now preserved by the same word, are reserved for fire until the day of judgment and perdition of ungodly men.</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亲爱的弟兄啊，有一件事你们不可忘记，就是主看一日如千年，千年如一日</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But</a:t>
            </a:r>
            <a:r>
              <a:rPr lang="en-US" altLang="zh-CN" sz="3200" b="1" dirty="0">
                <a:solidFill>
                  <a:schemeClr val="bg1"/>
                </a:solidFill>
                <a:ea typeface="微软雅黑" panose="020B0503020204020204" pitchFamily="34" charset="-122"/>
              </a:rPr>
              <a:t>, beloved, do not forget this one thing, that with the Lord one day is as a thousand years, and a thousand years as one day.</a:t>
            </a:r>
          </a:p>
        </p:txBody>
      </p:sp>
    </p:spTree>
    <p:extLst>
      <p:ext uri="{BB962C8B-B14F-4D97-AF65-F5344CB8AC3E}">
        <p14:creationId xmlns:p14="http://schemas.microsoft.com/office/powerpoint/2010/main" val="22788304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1:9-11】</a:t>
            </a:r>
          </a:p>
          <a:p>
            <a:pPr algn="l">
              <a:lnSpc>
                <a:spcPct val="112000"/>
              </a:lnSpc>
            </a:pPr>
            <a:r>
              <a:rPr lang="en-US" altLang="zh-CN" sz="3600" b="1" dirty="0">
                <a:solidFill>
                  <a:srgbClr val="FFFF00"/>
                </a:solidFill>
                <a:ea typeface="微软雅黑" panose="020B0503020204020204" pitchFamily="34" charset="-122"/>
              </a:rPr>
              <a:t>9 </a:t>
            </a:r>
            <a:r>
              <a:rPr lang="zh-CN" altLang="en-US" sz="3600" b="1" dirty="0">
                <a:solidFill>
                  <a:srgbClr val="FFFF00"/>
                </a:solidFill>
                <a:ea typeface="微软雅黑" panose="020B0503020204020204" pitchFamily="34" charset="-122"/>
              </a:rPr>
              <a:t>说了这话，他们正看的时候，祂就被取上升。有一朵云彩把祂接去，便看不见祂了。</a:t>
            </a:r>
          </a:p>
          <a:p>
            <a:pPr algn="l">
              <a:lnSpc>
                <a:spcPct val="100000"/>
              </a:lnSpc>
            </a:pPr>
            <a:r>
              <a:rPr lang="en-US" altLang="zh-CN" sz="3600" b="1" dirty="0">
                <a:solidFill>
                  <a:schemeClr val="bg1"/>
                </a:solidFill>
                <a:ea typeface="微软雅黑" panose="020B0503020204020204" pitchFamily="34" charset="-122"/>
              </a:rPr>
              <a:t>Now when He had spoken these things, while they watched, He was taken up, and a cloud received Him out of their sight.</a:t>
            </a:r>
          </a:p>
          <a:p>
            <a:pPr algn="l">
              <a:lnSpc>
                <a:spcPct val="112000"/>
              </a:lnSpc>
            </a:pPr>
            <a:r>
              <a:rPr lang="en-US" altLang="zh-CN" sz="3600" b="1" dirty="0">
                <a:solidFill>
                  <a:srgbClr val="FFFF00"/>
                </a:solidFill>
                <a:ea typeface="微软雅黑" panose="020B0503020204020204" pitchFamily="34" charset="-122"/>
              </a:rPr>
              <a:t>10 </a:t>
            </a:r>
            <a:r>
              <a:rPr lang="zh-CN" altLang="en-US" sz="3600" b="1" dirty="0">
                <a:solidFill>
                  <a:srgbClr val="FFFF00"/>
                </a:solidFill>
                <a:ea typeface="微软雅黑" panose="020B0503020204020204" pitchFamily="34" charset="-122"/>
              </a:rPr>
              <a:t>当祂往上去，他们定睛望天的时候，忽然有两个人身穿白衣，站在旁边，说：</a:t>
            </a:r>
          </a:p>
          <a:p>
            <a:pPr algn="l">
              <a:lnSpc>
                <a:spcPct val="100000"/>
              </a:lnSpc>
            </a:pPr>
            <a:r>
              <a:rPr lang="en-US" altLang="zh-CN" sz="3600" b="1" dirty="0">
                <a:solidFill>
                  <a:schemeClr val="bg1"/>
                </a:solidFill>
                <a:ea typeface="微软雅黑" panose="020B0503020204020204" pitchFamily="34" charset="-122"/>
              </a:rPr>
              <a:t>And while they looked steadfastly toward heaven as He went up, behold, two men stood by them in white apparel</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304055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彼得后书 </a:t>
            </a:r>
            <a:r>
              <a:rPr lang="en-US" altLang="zh-CN" sz="3000" b="1" u="sng" dirty="0">
                <a:solidFill>
                  <a:schemeClr val="bg1"/>
                </a:solidFill>
                <a:ea typeface="微软雅黑" panose="020B0503020204020204" pitchFamily="34" charset="-122"/>
              </a:rPr>
              <a:t>2 Peter 3:3-14】</a:t>
            </a:r>
          </a:p>
          <a:p>
            <a:pPr algn="l">
              <a:lnSpc>
                <a:spcPct val="112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主所应许的尚未成就，有人以为祂是耽延，其实不是耽延，乃是宽容你们，不愿有一人沉沦，乃愿人人都悔改。</a:t>
            </a:r>
            <a:r>
              <a:rPr lang="en-US" altLang="zh-CN" sz="2900" b="1" dirty="0">
                <a:solidFill>
                  <a:schemeClr val="bg1"/>
                </a:solidFill>
                <a:ea typeface="微软雅黑" panose="020B0503020204020204" pitchFamily="34" charset="-122"/>
              </a:rPr>
              <a:t>The Lord is not slack concerning His promise, as some count slackness, but is longsuffering toward us, not willing that any should perish but that all should come to repentance.</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但主的日子要像贼来到一样，那日，天必大有响声废去，有形质的都要被烈火销化，地和其上的物都要烧尽了。</a:t>
            </a:r>
            <a:r>
              <a:rPr lang="en-US" altLang="zh-CN" sz="2900" b="1" dirty="0">
                <a:solidFill>
                  <a:schemeClr val="bg1"/>
                </a:solidFill>
                <a:ea typeface="微软雅黑" panose="020B0503020204020204" pitchFamily="34" charset="-122"/>
              </a:rPr>
              <a:t>But the day of the Lord will come as a thief in the night, in which the heavens will pass away with a great noise, and the elements will melt with fervent heat; both the earth and the works that are in it will be burned up.</a:t>
            </a:r>
          </a:p>
        </p:txBody>
      </p:sp>
    </p:spTree>
    <p:extLst>
      <p:ext uri="{BB962C8B-B14F-4D97-AF65-F5344CB8AC3E}">
        <p14:creationId xmlns:p14="http://schemas.microsoft.com/office/powerpoint/2010/main" val="22788304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彼得后书 </a:t>
            </a:r>
            <a:r>
              <a:rPr lang="en-US" altLang="zh-CN" sz="3200" b="1" u="sng" dirty="0">
                <a:solidFill>
                  <a:schemeClr val="bg1"/>
                </a:solidFill>
                <a:ea typeface="微软雅黑" panose="020B0503020204020204" pitchFamily="34" charset="-122"/>
              </a:rPr>
              <a:t>2 Peter 3:3-14】</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这一切既然都要如此销化，你们为人该当怎样圣洁、怎样敬虔</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Therefore</a:t>
            </a:r>
            <a:r>
              <a:rPr lang="en-US" altLang="zh-CN" sz="3200" b="1" dirty="0">
                <a:solidFill>
                  <a:schemeClr val="bg1"/>
                </a:solidFill>
                <a:ea typeface="微软雅黑" panose="020B0503020204020204" pitchFamily="34" charset="-122"/>
              </a:rPr>
              <a:t>, since all these things will be dissolved, what manner of persons ought you to be in holy conduct and godliness,</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切切仰望　神的日子来到。在那日，天被火烧就销化了，有形质的都要被烈火熔化</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looking </a:t>
            </a:r>
            <a:r>
              <a:rPr lang="en-US" altLang="zh-CN" sz="3200" b="1" dirty="0">
                <a:solidFill>
                  <a:schemeClr val="bg1"/>
                </a:solidFill>
                <a:ea typeface="微软雅黑" panose="020B0503020204020204" pitchFamily="34" charset="-122"/>
              </a:rPr>
              <a:t>for and hastening the coming of the day of God, because of which the heavens will be dissolved, being on fire, and the elements will melt with fervent heat?</a:t>
            </a:r>
          </a:p>
        </p:txBody>
      </p:sp>
    </p:spTree>
    <p:extLst>
      <p:ext uri="{BB962C8B-B14F-4D97-AF65-F5344CB8AC3E}">
        <p14:creationId xmlns:p14="http://schemas.microsoft.com/office/powerpoint/2010/main" val="22788304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彼得后书 </a:t>
            </a:r>
            <a:r>
              <a:rPr lang="en-US" altLang="zh-CN" sz="3200" b="1" u="sng" dirty="0">
                <a:solidFill>
                  <a:schemeClr val="bg1"/>
                </a:solidFill>
                <a:ea typeface="微软雅黑" panose="020B0503020204020204" pitchFamily="34" charset="-122"/>
              </a:rPr>
              <a:t>2 Peter 3:3-14】</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但我们照祂的应许，盼望新天新地，有义居在其中</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Nevertheless </a:t>
            </a:r>
            <a:r>
              <a:rPr lang="en-US" altLang="zh-CN" sz="3200" b="1" dirty="0">
                <a:solidFill>
                  <a:schemeClr val="bg1"/>
                </a:solidFill>
                <a:ea typeface="微软雅黑" panose="020B0503020204020204" pitchFamily="34" charset="-122"/>
              </a:rPr>
              <a:t>we, according to His promise, look for new heavens and a new earth in which righteousness dwells.</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亲爱的弟兄啊，你们既盼望这些事，就当殷勤，使自己没有玷污，无可指摘，安然见主。</a:t>
            </a:r>
            <a:r>
              <a:rPr lang="en-US" altLang="zh-CN" sz="3200" b="1" dirty="0">
                <a:solidFill>
                  <a:schemeClr val="bg1"/>
                </a:solidFill>
                <a:ea typeface="微软雅黑" panose="020B0503020204020204" pitchFamily="34" charset="-122"/>
              </a:rPr>
              <a:t>Therefore, beloved, looking forward to these things, be diligent to be found by Him in peace, without spot and blameless;</a:t>
            </a:r>
          </a:p>
        </p:txBody>
      </p:sp>
    </p:spTree>
    <p:extLst>
      <p:ext uri="{BB962C8B-B14F-4D97-AF65-F5344CB8AC3E}">
        <p14:creationId xmlns:p14="http://schemas.microsoft.com/office/powerpoint/2010/main" val="22788304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彼得后书 </a:t>
            </a:r>
            <a:r>
              <a:rPr lang="en-US" altLang="zh-CN" sz="3200" b="1" u="sng" dirty="0">
                <a:solidFill>
                  <a:schemeClr val="bg1"/>
                </a:solidFill>
                <a:ea typeface="微软雅黑" panose="020B0503020204020204" pitchFamily="34" charset="-122"/>
              </a:rPr>
              <a:t>2 Peter 3:14</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亲爱的</a:t>
            </a:r>
            <a:r>
              <a:rPr lang="zh-CN" altLang="en-US" sz="3200" b="1" dirty="0">
                <a:solidFill>
                  <a:srgbClr val="FFFF00"/>
                </a:solidFill>
                <a:ea typeface="微软雅黑" panose="020B0503020204020204" pitchFamily="34" charset="-122"/>
              </a:rPr>
              <a:t>弟兄啊，你们既盼望这些事，就当殷勤，使自己没有玷污，无可指摘，安然见主</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Therefore</a:t>
            </a:r>
            <a:r>
              <a:rPr lang="en-US" altLang="zh-CN" sz="3200" b="1" dirty="0">
                <a:solidFill>
                  <a:schemeClr val="bg1"/>
                </a:solidFill>
                <a:ea typeface="微软雅黑" panose="020B0503020204020204" pitchFamily="34" charset="-122"/>
              </a:rPr>
              <a:t>, beloved, looking forward to these things, be diligent to be found by Him in peace, without spot and blameless;</a:t>
            </a:r>
          </a:p>
        </p:txBody>
      </p:sp>
    </p:spTree>
    <p:extLst>
      <p:ext uri="{BB962C8B-B14F-4D97-AF65-F5344CB8AC3E}">
        <p14:creationId xmlns:p14="http://schemas.microsoft.com/office/powerpoint/2010/main" val="22788304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24:44-46】</a:t>
            </a:r>
          </a:p>
          <a:p>
            <a:pPr algn="l">
              <a:lnSpc>
                <a:spcPct val="112000"/>
              </a:lnSpc>
            </a:pPr>
            <a:r>
              <a:rPr lang="en-US" altLang="zh-CN" sz="3200" b="1" dirty="0">
                <a:solidFill>
                  <a:srgbClr val="FFFF00"/>
                </a:solidFill>
                <a:ea typeface="微软雅黑" panose="020B0503020204020204" pitchFamily="34" charset="-122"/>
              </a:rPr>
              <a:t>44 </a:t>
            </a:r>
            <a:r>
              <a:rPr lang="zh-CN" altLang="en-US" sz="3200" b="1" dirty="0">
                <a:solidFill>
                  <a:srgbClr val="FFFF00"/>
                </a:solidFill>
                <a:ea typeface="微软雅黑" panose="020B0503020204020204" pitchFamily="34" charset="-122"/>
              </a:rPr>
              <a:t>所以，你们也要预备，因为你们想不到的时候，人子就来了。” </a:t>
            </a:r>
            <a:r>
              <a:rPr lang="en-US" altLang="zh-CN" sz="3200" b="1" dirty="0">
                <a:solidFill>
                  <a:schemeClr val="bg1"/>
                </a:solidFill>
                <a:ea typeface="微软雅黑" panose="020B0503020204020204" pitchFamily="34" charset="-122"/>
              </a:rPr>
              <a:t>Therefore you also be ready, for the Son of Man is coming at an hour you do not expect.</a:t>
            </a:r>
          </a:p>
          <a:p>
            <a:pPr algn="l">
              <a:lnSpc>
                <a:spcPct val="112000"/>
              </a:lnSpc>
            </a:pPr>
            <a:r>
              <a:rPr lang="en-US" altLang="zh-CN" sz="3200" b="1" dirty="0">
                <a:solidFill>
                  <a:srgbClr val="FFFF00"/>
                </a:solidFill>
                <a:ea typeface="微软雅黑" panose="020B0503020204020204" pitchFamily="34" charset="-122"/>
              </a:rPr>
              <a:t>45 “</a:t>
            </a:r>
            <a:r>
              <a:rPr lang="zh-CN" altLang="en-US" sz="3200" b="1" dirty="0">
                <a:solidFill>
                  <a:srgbClr val="FFFF00"/>
                </a:solidFill>
                <a:ea typeface="微软雅黑" panose="020B0503020204020204" pitchFamily="34" charset="-122"/>
              </a:rPr>
              <a:t>谁是忠心有见识的仆人，为主人所派，管理家里的人，按时分粮给他们呢？</a:t>
            </a:r>
            <a:r>
              <a:rPr lang="zh-CN" altLang="en-US" sz="3100" b="1" dirty="0">
                <a:solidFill>
                  <a:schemeClr val="bg1"/>
                </a:solidFill>
                <a:ea typeface="微软雅黑" panose="020B0503020204020204" pitchFamily="34" charset="-122"/>
              </a:rPr>
              <a:t>“</a:t>
            </a:r>
            <a:r>
              <a:rPr lang="en-US" altLang="zh-CN" sz="3100" b="1" dirty="0">
                <a:solidFill>
                  <a:schemeClr val="bg1"/>
                </a:solidFill>
                <a:ea typeface="微软雅黑" panose="020B0503020204020204" pitchFamily="34" charset="-122"/>
              </a:rPr>
              <a:t>Who then is a faithful and wise servant, whom his master made ruler over his household, to give them food in due season?</a:t>
            </a:r>
          </a:p>
          <a:p>
            <a:pPr algn="l">
              <a:lnSpc>
                <a:spcPct val="112000"/>
              </a:lnSpc>
            </a:pPr>
            <a:r>
              <a:rPr lang="en-US" altLang="zh-CN" sz="3200" b="1" dirty="0">
                <a:solidFill>
                  <a:srgbClr val="FFFF00"/>
                </a:solidFill>
                <a:ea typeface="微软雅黑" panose="020B0503020204020204" pitchFamily="34" charset="-122"/>
              </a:rPr>
              <a:t>46 </a:t>
            </a:r>
            <a:r>
              <a:rPr lang="zh-CN" altLang="en-US" sz="3200" b="1" dirty="0">
                <a:solidFill>
                  <a:srgbClr val="FFFF00"/>
                </a:solidFill>
                <a:ea typeface="微软雅黑" panose="020B0503020204020204" pitchFamily="34" charset="-122"/>
              </a:rPr>
              <a:t>主人来到，看见他这样行，那仆人就有福了。</a:t>
            </a:r>
          </a:p>
          <a:p>
            <a:pPr algn="l">
              <a:lnSpc>
                <a:spcPct val="112000"/>
              </a:lnSpc>
            </a:pPr>
            <a:r>
              <a:rPr lang="en-US" altLang="zh-CN" sz="3200" b="1" dirty="0">
                <a:solidFill>
                  <a:schemeClr val="bg1"/>
                </a:solidFill>
                <a:ea typeface="微软雅黑" panose="020B0503020204020204" pitchFamily="34" charset="-122"/>
              </a:rPr>
              <a:t>Blessed is that servant whom his master, when he comes, will find so doing.</a:t>
            </a:r>
          </a:p>
        </p:txBody>
      </p:sp>
    </p:spTree>
    <p:extLst>
      <p:ext uri="{BB962C8B-B14F-4D97-AF65-F5344CB8AC3E}">
        <p14:creationId xmlns:p14="http://schemas.microsoft.com/office/powerpoint/2010/main" val="20227735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10:23-25】</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也要坚守我们所承认的指望，不至摇动，因为那应许我们的是信实的</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Let </a:t>
            </a:r>
            <a:r>
              <a:rPr lang="en-US" altLang="zh-CN" sz="3200" b="1" dirty="0">
                <a:solidFill>
                  <a:schemeClr val="bg1"/>
                </a:solidFill>
                <a:ea typeface="微软雅黑" panose="020B0503020204020204" pitchFamily="34" charset="-122"/>
              </a:rPr>
              <a:t>us hold fast the confession of our hope without wavering, for He who promised is faithful.</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又要彼此相顾，激发爱心，勉励行善</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let us consider one another in order to stir up love and good works</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227735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10:23-25】</a:t>
            </a:r>
          </a:p>
          <a:p>
            <a:pPr algn="l">
              <a:lnSpc>
                <a:spcPct val="112000"/>
              </a:lnSpc>
            </a:pPr>
            <a:r>
              <a:rPr lang="en-US" altLang="zh-CN" sz="3200" b="1" dirty="0" smtClean="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你们不可停止聚会，好像那些停止惯了的人，倒要彼此劝勉。既知道（原文作“看见”）那日子临近，就更当如此。</a:t>
            </a:r>
          </a:p>
          <a:p>
            <a:pPr algn="l">
              <a:lnSpc>
                <a:spcPct val="112000"/>
              </a:lnSpc>
            </a:pPr>
            <a:r>
              <a:rPr lang="en-US" altLang="zh-CN" sz="3200" b="1" dirty="0">
                <a:solidFill>
                  <a:schemeClr val="bg1"/>
                </a:solidFill>
                <a:ea typeface="微软雅黑" panose="020B0503020204020204" pitchFamily="34" charset="-122"/>
              </a:rPr>
              <a:t>not forsaking the assembling of ourselves together, as is the manner of some, but exhorting one another, and so much the more as you see the Day approaching.</a:t>
            </a:r>
          </a:p>
        </p:txBody>
      </p:sp>
    </p:spTree>
    <p:extLst>
      <p:ext uri="{BB962C8B-B14F-4D97-AF65-F5344CB8AC3E}">
        <p14:creationId xmlns:p14="http://schemas.microsoft.com/office/powerpoint/2010/main" val="627593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彼得后书 </a:t>
            </a:r>
            <a:r>
              <a:rPr lang="en-US" altLang="zh-CN" sz="3200" b="1" u="sng" dirty="0">
                <a:solidFill>
                  <a:schemeClr val="bg1"/>
                </a:solidFill>
                <a:ea typeface="微软雅黑" panose="020B0503020204020204" pitchFamily="34" charset="-122"/>
              </a:rPr>
              <a:t>2 Peter 3:14</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亲爱的</a:t>
            </a:r>
            <a:r>
              <a:rPr lang="zh-CN" altLang="en-US" sz="3200" b="1" dirty="0">
                <a:solidFill>
                  <a:srgbClr val="FFFF00"/>
                </a:solidFill>
                <a:ea typeface="微软雅黑" panose="020B0503020204020204" pitchFamily="34" charset="-122"/>
              </a:rPr>
              <a:t>弟兄啊，你们既盼望这些事，就当殷勤，使自己没有玷污，无可指摘，安然见主</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Therefore</a:t>
            </a:r>
            <a:r>
              <a:rPr lang="en-US" altLang="zh-CN" sz="3200" b="1" dirty="0">
                <a:solidFill>
                  <a:schemeClr val="bg1"/>
                </a:solidFill>
                <a:ea typeface="微软雅黑" panose="020B0503020204020204" pitchFamily="34" charset="-122"/>
              </a:rPr>
              <a:t>, beloved, looking forward to these things, be diligent to be found by Him in peace, without spot and blameless;</a:t>
            </a:r>
          </a:p>
        </p:txBody>
      </p:sp>
    </p:spTree>
    <p:extLst>
      <p:ext uri="{BB962C8B-B14F-4D97-AF65-F5344CB8AC3E}">
        <p14:creationId xmlns:p14="http://schemas.microsoft.com/office/powerpoint/2010/main" val="20227735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约翰一书 </a:t>
            </a:r>
            <a:r>
              <a:rPr lang="en-US" altLang="zh-CN" sz="3200" b="1" u="sng" dirty="0">
                <a:solidFill>
                  <a:schemeClr val="bg1"/>
                </a:solidFill>
                <a:ea typeface="微软雅黑" panose="020B0503020204020204" pitchFamily="34" charset="-122"/>
              </a:rPr>
              <a:t>1 John 3:2-3】</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亲爱的弟兄啊，我们现在是　神的儿女，将来如何，还未显明；但我们知道，主若显现，我们必要像祂，因为必得见祂的真体</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Beloved</a:t>
            </a:r>
            <a:r>
              <a:rPr lang="en-US" altLang="zh-CN" sz="3200" b="1" dirty="0">
                <a:solidFill>
                  <a:schemeClr val="bg1"/>
                </a:solidFill>
                <a:ea typeface="微软雅黑" panose="020B0503020204020204" pitchFamily="34" charset="-122"/>
              </a:rPr>
              <a:t>, now we are children of God; and it has not yet been revealed what we shall be, but we know that when He is revealed, we shall be like Him, for we shall see Him as He is.</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凡向祂有这指望的，就洁净自己，像祂洁净一样。</a:t>
            </a:r>
          </a:p>
          <a:p>
            <a:pPr algn="l">
              <a:lnSpc>
                <a:spcPct val="112000"/>
              </a:lnSpc>
            </a:pPr>
            <a:r>
              <a:rPr lang="en-US" altLang="zh-CN" sz="3200" b="1" dirty="0">
                <a:solidFill>
                  <a:schemeClr val="bg1"/>
                </a:solidFill>
                <a:ea typeface="微软雅黑" panose="020B0503020204020204" pitchFamily="34" charset="-122"/>
              </a:rPr>
              <a:t>And everyone who has this hope in Him purifies himself, just as He is pure.</a:t>
            </a:r>
          </a:p>
        </p:txBody>
      </p:sp>
    </p:spTree>
    <p:extLst>
      <p:ext uri="{BB962C8B-B14F-4D97-AF65-F5344CB8AC3E}">
        <p14:creationId xmlns:p14="http://schemas.microsoft.com/office/powerpoint/2010/main" val="202277359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彼得前书 </a:t>
            </a:r>
            <a:r>
              <a:rPr lang="en-US" altLang="zh-CN" sz="3200" b="1" u="sng" dirty="0">
                <a:solidFill>
                  <a:schemeClr val="bg1"/>
                </a:solidFill>
                <a:ea typeface="微软雅黑" panose="020B0503020204020204" pitchFamily="34" charset="-122"/>
              </a:rPr>
              <a:t>1 Peter 4:12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13】</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亲爱的弟兄啊，有火炼的试验临到你们，不要以为奇怪（似乎是遭遇非常的事</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Beloved</a:t>
            </a:r>
            <a:r>
              <a:rPr lang="en-US" altLang="zh-CN" sz="3200" b="1" dirty="0">
                <a:solidFill>
                  <a:schemeClr val="bg1"/>
                </a:solidFill>
                <a:ea typeface="微软雅黑" panose="020B0503020204020204" pitchFamily="34" charset="-122"/>
              </a:rPr>
              <a:t>, do not think it strange concerning the fiery trial which is to try you, as though some strange thing happened to you;</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倒要欢喜，因为你们是与基督一同受苦，使你们在祂荣耀显现的时候，也可以欢喜快乐。</a:t>
            </a:r>
          </a:p>
          <a:p>
            <a:pPr algn="l">
              <a:lnSpc>
                <a:spcPct val="112000"/>
              </a:lnSpc>
            </a:pPr>
            <a:r>
              <a:rPr lang="en-US" altLang="zh-CN" sz="3200" b="1" dirty="0">
                <a:solidFill>
                  <a:schemeClr val="bg1"/>
                </a:solidFill>
                <a:ea typeface="微软雅黑" panose="020B0503020204020204" pitchFamily="34" charset="-122"/>
              </a:rPr>
              <a:t>but rejoice to the extent that you partake of Christ’s sufferings, that when His glory is revealed, you may also be glad with exceeding joy.</a:t>
            </a:r>
          </a:p>
        </p:txBody>
      </p:sp>
    </p:spTree>
    <p:extLst>
      <p:ext uri="{BB962C8B-B14F-4D97-AF65-F5344CB8AC3E}">
        <p14:creationId xmlns:p14="http://schemas.microsoft.com/office/powerpoint/2010/main" val="20227735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1:9-11】</a:t>
            </a:r>
          </a:p>
          <a:p>
            <a:pPr algn="l">
              <a:lnSpc>
                <a:spcPct val="112000"/>
              </a:lnSpc>
            </a:pPr>
            <a:r>
              <a:rPr lang="en-US" altLang="zh-CN" sz="3600" b="1" dirty="0" smtClean="0">
                <a:solidFill>
                  <a:srgbClr val="FFFF00"/>
                </a:solidFill>
                <a:ea typeface="微软雅黑" panose="020B0503020204020204" pitchFamily="34" charset="-122"/>
              </a:rPr>
              <a:t>11 </a:t>
            </a:r>
            <a:r>
              <a:rPr lang="en-US" altLang="zh-CN" sz="3600" b="1" dirty="0">
                <a:solidFill>
                  <a:srgbClr val="FFFF00"/>
                </a:solidFill>
                <a:ea typeface="微软雅黑" panose="020B0503020204020204" pitchFamily="34" charset="-122"/>
              </a:rPr>
              <a:t>“</a:t>
            </a:r>
            <a:r>
              <a:rPr lang="zh-CN" altLang="en-US" sz="3600" b="1" dirty="0">
                <a:solidFill>
                  <a:srgbClr val="FFFF00"/>
                </a:solidFill>
                <a:ea typeface="微软雅黑" panose="020B0503020204020204" pitchFamily="34" charset="-122"/>
              </a:rPr>
              <a:t>加利利人哪，你们为什么站着望天呢？这离开你们被接升天的耶稣，你们见祂怎样往天上去，祂还要怎样来。”</a:t>
            </a:r>
          </a:p>
          <a:p>
            <a:pPr algn="l">
              <a:lnSpc>
                <a:spcPct val="112000"/>
              </a:lnSpc>
            </a:pPr>
            <a:r>
              <a:rPr lang="en-US" altLang="zh-CN" sz="3600" b="1" dirty="0">
                <a:solidFill>
                  <a:schemeClr val="bg1"/>
                </a:solidFill>
                <a:ea typeface="微软雅黑" panose="020B0503020204020204" pitchFamily="34" charset="-122"/>
              </a:rPr>
              <a:t>who also said, “Men of Galilee, why do you stand gazing up into heaven? This same Jesus, who was taken up from you into heaven, will so come in like manner as you saw Him go into heaven.”</a:t>
            </a:r>
          </a:p>
        </p:txBody>
      </p:sp>
    </p:spTree>
    <p:extLst>
      <p:ext uri="{BB962C8B-B14F-4D97-AF65-F5344CB8AC3E}">
        <p14:creationId xmlns:p14="http://schemas.microsoft.com/office/powerpoint/2010/main" val="1674003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3:16-18】</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　神爱世人，甚至将祂的独生子赐给他们，叫一切信祂的，不至灭亡，反得永生</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God so loved the world that He gave His only begotten Son, that whoever believes in Him should not perish but have everlasting life.</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因为　神差祂的儿子降世，不是要定世人的罪（或作“审判世人”。下同），乃是要叫世人因祂得救</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God did not send His Son into the world to condemn the world, but that the world through Him might be saved</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2277359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3:16-18】</a:t>
            </a:r>
          </a:p>
          <a:p>
            <a:pPr algn="l">
              <a:lnSpc>
                <a:spcPct val="112000"/>
              </a:lnSpc>
            </a:pPr>
            <a:r>
              <a:rPr lang="en-US" altLang="zh-CN" sz="3200" b="1" dirty="0" smtClean="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信祂的人，不被定罪；不信的人，罪已经定了，因为他不信　神独生子的名。</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He who believes in Him is not condemned; but he who does not believe is condemned already, because he has not believed in the name of the only begotten Son of God.</a:t>
            </a:r>
          </a:p>
        </p:txBody>
      </p:sp>
    </p:spTree>
    <p:extLst>
      <p:ext uri="{BB962C8B-B14F-4D97-AF65-F5344CB8AC3E}">
        <p14:creationId xmlns:p14="http://schemas.microsoft.com/office/powerpoint/2010/main" val="91673927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启示录 </a:t>
            </a:r>
            <a:r>
              <a:rPr lang="en-US" altLang="zh-CN" sz="3200" b="1" u="sng" dirty="0">
                <a:solidFill>
                  <a:schemeClr val="bg1"/>
                </a:solidFill>
                <a:ea typeface="微软雅黑" panose="020B0503020204020204" pitchFamily="34" charset="-122"/>
              </a:rPr>
              <a:t>Revelation 22:7</a:t>
            </a:r>
            <a:r>
              <a:rPr lang="en-US" altLang="zh-CN" sz="3200" b="1" u="sng" dirty="0" smtClean="0">
                <a:solidFill>
                  <a:schemeClr val="bg1"/>
                </a:solidFill>
                <a:ea typeface="微软雅黑" panose="020B0503020204020204" pitchFamily="34" charset="-122"/>
              </a:rPr>
              <a:t>】</a:t>
            </a:r>
          </a:p>
          <a:p>
            <a:pPr algn="l">
              <a:lnSpc>
                <a:spcPct val="112000"/>
              </a:lnSpc>
            </a:pPr>
            <a:r>
              <a:rPr lang="en-US" altLang="zh-CN" sz="3200" b="1" dirty="0" smtClean="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看哪，我必快来。凡遵守这书上预言的有福了！’</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zh-CN" altLang="en-US" sz="3200" b="1" dirty="0" smtClean="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Behold, I am coming quickly! Blessed is he who keeps the words of the prophecy of this book</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2277359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smtClean="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2:12</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当</a:t>
            </a:r>
            <a:r>
              <a:rPr lang="zh-CN" altLang="en-US" sz="3200" b="1" dirty="0">
                <a:solidFill>
                  <a:srgbClr val="FFFF00"/>
                </a:solidFill>
                <a:ea typeface="微软雅黑" panose="020B0503020204020204" pitchFamily="34" charset="-122"/>
              </a:rPr>
              <a:t>以嘴亲子，恐怕祂发怒，你们便在道中灭亡，因为祂的怒气快要发作。凡投靠祂的，都是有福的。</a:t>
            </a:r>
          </a:p>
          <a:p>
            <a:pPr algn="l">
              <a:lnSpc>
                <a:spcPct val="112000"/>
              </a:lnSpc>
            </a:pPr>
            <a:r>
              <a:rPr lang="en-US" altLang="zh-CN" sz="3200" b="1" dirty="0">
                <a:solidFill>
                  <a:schemeClr val="bg1"/>
                </a:solidFill>
                <a:ea typeface="微软雅黑" panose="020B0503020204020204" pitchFamily="34" charset="-122"/>
              </a:rPr>
              <a:t>Kiss the Son, lest He be angry, And you perish in the way, When His wrath is kindled but a little. Blessed are all those who put their trust in Him.</a:t>
            </a:r>
          </a:p>
        </p:txBody>
      </p:sp>
    </p:spTree>
    <p:extLst>
      <p:ext uri="{BB962C8B-B14F-4D97-AF65-F5344CB8AC3E}">
        <p14:creationId xmlns:p14="http://schemas.microsoft.com/office/powerpoint/2010/main" val="12582173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玛拉基书 </a:t>
            </a:r>
            <a:r>
              <a:rPr lang="en-US" altLang="zh-CN" sz="3600" b="1" u="sng" dirty="0">
                <a:solidFill>
                  <a:schemeClr val="bg1"/>
                </a:solidFill>
                <a:ea typeface="微软雅黑" panose="020B0503020204020204" pitchFamily="34" charset="-122"/>
              </a:rPr>
              <a:t>Malachi 3:2</a:t>
            </a:r>
            <a:r>
              <a:rPr lang="en-US" altLang="zh-CN" sz="3600" b="1" u="sng" dirty="0" smtClean="0">
                <a:solidFill>
                  <a:schemeClr val="bg1"/>
                </a:solidFill>
                <a:ea typeface="微软雅黑" panose="020B0503020204020204" pitchFamily="34" charset="-122"/>
              </a:rPr>
              <a:t>】</a:t>
            </a:r>
          </a:p>
          <a:p>
            <a:pPr algn="l">
              <a:lnSpc>
                <a:spcPct val="112000"/>
              </a:lnSpc>
            </a:pPr>
            <a:r>
              <a:rPr lang="zh-CN" altLang="en-US" sz="3600" b="1" dirty="0" smtClean="0">
                <a:solidFill>
                  <a:srgbClr val="FFFF00"/>
                </a:solidFill>
                <a:ea typeface="微软雅黑" panose="020B0503020204020204" pitchFamily="34" charset="-122"/>
              </a:rPr>
              <a:t>祂</a:t>
            </a:r>
            <a:r>
              <a:rPr lang="zh-CN" altLang="en-US" sz="3600" b="1" dirty="0">
                <a:solidFill>
                  <a:srgbClr val="FFFF00"/>
                </a:solidFill>
                <a:ea typeface="微软雅黑" panose="020B0503020204020204" pitchFamily="34" charset="-122"/>
              </a:rPr>
              <a:t>来的日子，谁能当得起呢？祂显现的时候，谁能立得住呢？因为祂如炼金之人的火，如漂布之人的碱。 </a:t>
            </a:r>
          </a:p>
          <a:p>
            <a:pPr algn="l">
              <a:lnSpc>
                <a:spcPct val="112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But who can endure the day of His coming? And who can stand when He appears? For He is like a refiner’s fire And like launderers</a:t>
            </a:r>
            <a:r>
              <a:rPr lang="en-US" altLang="zh-CN" sz="3600" b="1" dirty="0" smtClean="0">
                <a:solidFill>
                  <a:schemeClr val="bg1"/>
                </a:solidFill>
                <a:ea typeface="微软雅黑" panose="020B0503020204020204" pitchFamily="34" charset="-122"/>
              </a:rPr>
              <a:t>’ soap</a:t>
            </a:r>
            <a:r>
              <a:rPr lang="en-US" altLang="zh-CN" sz="3600" b="1" dirty="0">
                <a:solidFill>
                  <a:schemeClr val="bg1"/>
                </a:solidFill>
                <a:ea typeface="微软雅黑" panose="020B0503020204020204" pitchFamily="34" charset="-122"/>
              </a:rPr>
              <a:t>.</a:t>
            </a:r>
          </a:p>
        </p:txBody>
      </p:sp>
    </p:spTree>
    <p:extLst>
      <p:ext uri="{BB962C8B-B14F-4D97-AF65-F5344CB8AC3E}">
        <p14:creationId xmlns:p14="http://schemas.microsoft.com/office/powerpoint/2010/main" val="1674003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启示录 </a:t>
            </a:r>
            <a:r>
              <a:rPr lang="en-US" altLang="zh-CN" sz="3200" b="1" u="sng" dirty="0">
                <a:solidFill>
                  <a:schemeClr val="bg1"/>
                </a:solidFill>
                <a:ea typeface="微软雅黑" panose="020B0503020204020204" pitchFamily="34" charset="-122"/>
              </a:rPr>
              <a:t>Revelation 19:11-16】</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我观看，见天开了。有一匹白马，骑在马上的称为诚信真实，祂审判、争战都按着公义</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Now </a:t>
            </a:r>
            <a:r>
              <a:rPr lang="en-US" altLang="zh-CN" sz="3200" b="1" dirty="0">
                <a:solidFill>
                  <a:schemeClr val="bg1"/>
                </a:solidFill>
                <a:ea typeface="微软雅黑" panose="020B0503020204020204" pitchFamily="34" charset="-122"/>
              </a:rPr>
              <a:t>I saw heaven opened, and behold, a white horse. And He who sat on him was called Faithful and True, and in righteousness He judges and makes war.</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祂的眼睛如火焰，祂头上戴着许多冠冕，又有写着的名字，除了祂自己没有人知道</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His </a:t>
            </a:r>
            <a:r>
              <a:rPr lang="en-US" altLang="zh-CN" sz="3200" b="1" dirty="0">
                <a:solidFill>
                  <a:schemeClr val="bg1"/>
                </a:solidFill>
                <a:ea typeface="微软雅黑" panose="020B0503020204020204" pitchFamily="34" charset="-122"/>
              </a:rPr>
              <a:t>eyes were like a flame of fire, and on His head were many crowns. He had a name written that no one knew except Himself.</a:t>
            </a:r>
          </a:p>
        </p:txBody>
      </p:sp>
    </p:spTree>
    <p:extLst>
      <p:ext uri="{BB962C8B-B14F-4D97-AF65-F5344CB8AC3E}">
        <p14:creationId xmlns:p14="http://schemas.microsoft.com/office/powerpoint/2010/main" val="41527753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启示录 </a:t>
            </a:r>
            <a:r>
              <a:rPr lang="en-US" altLang="zh-CN" sz="3400" b="1" u="sng" dirty="0">
                <a:solidFill>
                  <a:schemeClr val="bg1"/>
                </a:solidFill>
                <a:ea typeface="微软雅黑" panose="020B0503020204020204" pitchFamily="34" charset="-122"/>
              </a:rPr>
              <a:t>Revelation 19:11-16】</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祂穿着溅了血的衣服，祂的名称为　神之道</a:t>
            </a:r>
            <a:r>
              <a:rPr lang="zh-CN" altLang="en-US" sz="3400" b="1" dirty="0" smtClean="0">
                <a:solidFill>
                  <a:srgbClr val="FFFF00"/>
                </a:solidFill>
                <a:ea typeface="微软雅黑" panose="020B0503020204020204" pitchFamily="34" charset="-122"/>
              </a:rPr>
              <a:t>。</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He </a:t>
            </a:r>
            <a:r>
              <a:rPr lang="en-US" altLang="zh-CN" sz="3400" b="1" dirty="0">
                <a:solidFill>
                  <a:schemeClr val="bg1"/>
                </a:solidFill>
                <a:ea typeface="微软雅黑" panose="020B0503020204020204" pitchFamily="34" charset="-122"/>
              </a:rPr>
              <a:t>was clothed with a robe dipped in blood, and His name is called The Word of God.</a:t>
            </a:r>
          </a:p>
          <a:p>
            <a:pPr algn="l">
              <a:lnSpc>
                <a:spcPct val="112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在天上的众军骑着白马，穿着细麻衣，又白又洁，跟随祂</a:t>
            </a:r>
            <a:r>
              <a:rPr lang="zh-CN" altLang="en-US" sz="3400" b="1" dirty="0" smtClean="0">
                <a:solidFill>
                  <a:srgbClr val="FFFF00"/>
                </a:solidFill>
                <a:ea typeface="微软雅黑" panose="020B0503020204020204" pitchFamily="34" charset="-122"/>
              </a:rPr>
              <a:t>。</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And </a:t>
            </a:r>
            <a:r>
              <a:rPr lang="en-US" altLang="zh-CN" sz="3400" b="1" dirty="0">
                <a:solidFill>
                  <a:schemeClr val="bg1"/>
                </a:solidFill>
                <a:ea typeface="微软雅黑" panose="020B0503020204020204" pitchFamily="34" charset="-122"/>
              </a:rPr>
              <a:t>the armies in heaven, clothed in fine linen, white and clean, followed Him on white horses.</a:t>
            </a:r>
          </a:p>
        </p:txBody>
      </p:sp>
    </p:spTree>
    <p:extLst>
      <p:ext uri="{BB962C8B-B14F-4D97-AF65-F5344CB8AC3E}">
        <p14:creationId xmlns:p14="http://schemas.microsoft.com/office/powerpoint/2010/main" val="39434333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启示录 </a:t>
            </a:r>
            <a:r>
              <a:rPr lang="en-US" altLang="zh-CN" sz="3200" b="1" u="sng" dirty="0">
                <a:solidFill>
                  <a:schemeClr val="bg1"/>
                </a:solidFill>
                <a:ea typeface="微软雅黑" panose="020B0503020204020204" pitchFamily="34" charset="-122"/>
              </a:rPr>
              <a:t>Revelation 19:11-16】</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有利剑从祂口中出来，可以击杀列国。祂必用铁杖辖管他们（“辖管”原文作“牧”），并要踹全能　神烈怒的酒榨</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Now </a:t>
            </a:r>
            <a:r>
              <a:rPr lang="en-US" altLang="zh-CN" sz="3200" b="1" dirty="0">
                <a:solidFill>
                  <a:schemeClr val="bg1"/>
                </a:solidFill>
                <a:ea typeface="微软雅黑" panose="020B0503020204020204" pitchFamily="34" charset="-122"/>
              </a:rPr>
              <a:t>out of His mouth goes a sharp sword, that with it He should strike the nations. And He Himself will rule them with a rod of iron. He Himself treads the winepress of the fierceness and wrath of Almighty God.</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在祂衣服和大腿上有名写着说：“万王之王，万主之主。</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He has on His robe and on His thigh a name written: KING OF KINGS ANDLORD OF LORDS.</a:t>
            </a:r>
          </a:p>
        </p:txBody>
      </p:sp>
    </p:spTree>
    <p:extLst>
      <p:ext uri="{BB962C8B-B14F-4D97-AF65-F5344CB8AC3E}">
        <p14:creationId xmlns:p14="http://schemas.microsoft.com/office/powerpoint/2010/main" val="39434333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1:11】</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加利利人哪，你们为什么站着望天呢？这离开你们被接升天的耶稣，你们见祂怎样往天上去，祂还要怎样来。</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who </a:t>
            </a:r>
            <a:r>
              <a:rPr lang="en-US" altLang="zh-CN" sz="3200" b="1" dirty="0">
                <a:solidFill>
                  <a:schemeClr val="bg1"/>
                </a:solidFill>
                <a:ea typeface="微软雅黑" panose="020B0503020204020204" pitchFamily="34" charset="-122"/>
              </a:rPr>
              <a:t>also said, “Men of Galilee, why do you stand gazing up into heaven? This same Jesus, who was taken up from you into heaven, will so come in like manner as you saw Him go into heaven.”</a:t>
            </a:r>
          </a:p>
        </p:txBody>
      </p:sp>
    </p:spTree>
    <p:extLst>
      <p:ext uri="{BB962C8B-B14F-4D97-AF65-F5344CB8AC3E}">
        <p14:creationId xmlns:p14="http://schemas.microsoft.com/office/powerpoint/2010/main" val="39434333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17:9</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11,15-17】</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我为他们祈求，不为世人祈求，却为你所赐给我的人祈求，因他们本是你的</a:t>
            </a:r>
            <a:r>
              <a:rPr lang="zh-CN" altLang="en-US" sz="3200" b="1" dirty="0" smtClean="0">
                <a:solidFill>
                  <a:srgbClr val="FFFF00"/>
                </a:solidFill>
                <a:ea typeface="微软雅黑" panose="020B0503020204020204" pitchFamily="34" charset="-122"/>
              </a:rPr>
              <a:t>。</a:t>
            </a:r>
            <a:r>
              <a:rPr lang="zh-CN" altLang="en-US" sz="3200" b="1" dirty="0" smtClean="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I pray for them. I do not pray for the world but for those whom You have given Me, for they are Yours.</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从今以后，我不在世上，他们却在世上，我往你那里去。圣父啊，求你因你所赐给我的名保守他们，叫他们合而为一，像我们一样。</a:t>
            </a:r>
          </a:p>
          <a:p>
            <a:pPr algn="l">
              <a:lnSpc>
                <a:spcPct val="100000"/>
              </a:lnSpc>
            </a:pPr>
            <a:r>
              <a:rPr lang="en-US" altLang="zh-CN" sz="3200" b="1" dirty="0">
                <a:solidFill>
                  <a:schemeClr val="bg1"/>
                </a:solidFill>
                <a:ea typeface="微软雅黑" panose="020B0503020204020204" pitchFamily="34" charset="-122"/>
              </a:rPr>
              <a:t>Now I am no longer in the world, but these are in the world, and I come to You. Holy Father, keep through Your name those whom You have given Me, that they may be one as We are</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527753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12063</TotalTime>
  <Words>3031</Words>
  <Application>Microsoft Office PowerPoint</Application>
  <PresentationFormat>On-screen Show (4:3)</PresentationFormat>
  <Paragraphs>131</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微软雅黑</vt:lpstr>
      <vt:lpstr>宋体</vt:lpstr>
      <vt:lpstr>Arial</vt:lpstr>
      <vt:lpstr>Calibri</vt:lpstr>
      <vt:lpstr>Calibri Light</vt:lpstr>
      <vt:lpstr>Office 主题</vt:lpstr>
      <vt:lpstr>主耶稣的升天与再来 The Ascension and the Second Coming of the Lord Jesus Christ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BCCC</cp:lastModifiedBy>
  <cp:revision>1124</cp:revision>
  <dcterms:created xsi:type="dcterms:W3CDTF">2018-02-16T18:09:56Z</dcterms:created>
  <dcterms:modified xsi:type="dcterms:W3CDTF">2023-07-23T18:10:54Z</dcterms:modified>
</cp:coreProperties>
</file>