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8"/>
  </p:notesMasterIdLst>
  <p:sldIdLst>
    <p:sldId id="285" r:id="rId2"/>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Lst>
  <p:sldSz cx="9144000" cy="6858000" type="screen4x3"/>
  <p:notesSz cx="6858000" cy="9144000"/>
  <p:embeddedFontLst>
    <p:embeddedFont>
      <p:font typeface="Microsoft YaHei" panose="020B0503020204020204" pitchFamily="34" charset="-122"/>
      <p:regular r:id="rId29"/>
      <p:bold r:id="rId30"/>
    </p:embeddedFont>
    <p:embeddedFont>
      <p:font typeface="Calibri" panose="020F0502020204030204" pitchFamily="34"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2" roundtripDataSignature="AMtx7mhExWEmoJEo6bK3u0a9xCDbL/vtZ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F54C89-5617-4E6F-A77A-E2D298B39059}">
  <a:tblStyle styleId="{29F54C89-5617-4E6F-A77A-E2D298B3905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93"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92"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9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1264741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p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2" name="Google Shape;872;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12987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6"/>
        <p:cNvGrpSpPr/>
        <p:nvPr/>
      </p:nvGrpSpPr>
      <p:grpSpPr>
        <a:xfrm>
          <a:off x="0" y="0"/>
          <a:ext cx="0" cy="0"/>
          <a:chOff x="0" y="0"/>
          <a:chExt cx="0" cy="0"/>
        </a:xfrm>
      </p:grpSpPr>
      <p:sp>
        <p:nvSpPr>
          <p:cNvPr id="917" name="Google Shape;917;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8" name="Google Shape;918;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93962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3" name="Google Shape;923;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8906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6"/>
        <p:cNvGrpSpPr/>
        <p:nvPr/>
      </p:nvGrpSpPr>
      <p:grpSpPr>
        <a:xfrm>
          <a:off x="0" y="0"/>
          <a:ext cx="0" cy="0"/>
          <a:chOff x="0" y="0"/>
          <a:chExt cx="0" cy="0"/>
        </a:xfrm>
      </p:grpSpPr>
      <p:sp>
        <p:nvSpPr>
          <p:cNvPr id="927" name="Google Shape;927;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8" name="Google Shape;928;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4541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3" name="Google Shape;933;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06161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6"/>
        <p:cNvGrpSpPr/>
        <p:nvPr/>
      </p:nvGrpSpPr>
      <p:grpSpPr>
        <a:xfrm>
          <a:off x="0" y="0"/>
          <a:ext cx="0" cy="0"/>
          <a:chOff x="0" y="0"/>
          <a:chExt cx="0" cy="0"/>
        </a:xfrm>
      </p:grpSpPr>
      <p:sp>
        <p:nvSpPr>
          <p:cNvPr id="937" name="Google Shape;937;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8" name="Google Shape;938;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75529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1"/>
        <p:cNvGrpSpPr/>
        <p:nvPr/>
      </p:nvGrpSpPr>
      <p:grpSpPr>
        <a:xfrm>
          <a:off x="0" y="0"/>
          <a:ext cx="0" cy="0"/>
          <a:chOff x="0" y="0"/>
          <a:chExt cx="0" cy="0"/>
        </a:xfrm>
      </p:grpSpPr>
      <p:sp>
        <p:nvSpPr>
          <p:cNvPr id="942" name="Google Shape;942;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3" name="Google Shape;943;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2579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6"/>
        <p:cNvGrpSpPr/>
        <p:nvPr/>
      </p:nvGrpSpPr>
      <p:grpSpPr>
        <a:xfrm>
          <a:off x="0" y="0"/>
          <a:ext cx="0" cy="0"/>
          <a:chOff x="0" y="0"/>
          <a:chExt cx="0" cy="0"/>
        </a:xfrm>
      </p:grpSpPr>
      <p:sp>
        <p:nvSpPr>
          <p:cNvPr id="947" name="Google Shape;947;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8" name="Google Shape;948;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4697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1"/>
        <p:cNvGrpSpPr/>
        <p:nvPr/>
      </p:nvGrpSpPr>
      <p:grpSpPr>
        <a:xfrm>
          <a:off x="0" y="0"/>
          <a:ext cx="0" cy="0"/>
          <a:chOff x="0" y="0"/>
          <a:chExt cx="0" cy="0"/>
        </a:xfrm>
      </p:grpSpPr>
      <p:sp>
        <p:nvSpPr>
          <p:cNvPr id="952" name="Google Shape;952;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3" name="Google Shape;953;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79230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6"/>
        <p:cNvGrpSpPr/>
        <p:nvPr/>
      </p:nvGrpSpPr>
      <p:grpSpPr>
        <a:xfrm>
          <a:off x="0" y="0"/>
          <a:ext cx="0" cy="0"/>
          <a:chOff x="0" y="0"/>
          <a:chExt cx="0" cy="0"/>
        </a:xfrm>
      </p:grpSpPr>
      <p:sp>
        <p:nvSpPr>
          <p:cNvPr id="957" name="Google Shape;957;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8" name="Google Shape;958;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48890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1"/>
        <p:cNvGrpSpPr/>
        <p:nvPr/>
      </p:nvGrpSpPr>
      <p:grpSpPr>
        <a:xfrm>
          <a:off x="0" y="0"/>
          <a:ext cx="0" cy="0"/>
          <a:chOff x="0" y="0"/>
          <a:chExt cx="0" cy="0"/>
        </a:xfrm>
      </p:grpSpPr>
      <p:sp>
        <p:nvSpPr>
          <p:cNvPr id="962" name="Google Shape;962;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3" name="Google Shape;963;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38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6"/>
        <p:cNvGrpSpPr/>
        <p:nvPr/>
      </p:nvGrpSpPr>
      <p:grpSpPr>
        <a:xfrm>
          <a:off x="0" y="0"/>
          <a:ext cx="0" cy="0"/>
          <a:chOff x="0" y="0"/>
          <a:chExt cx="0" cy="0"/>
        </a:xfrm>
      </p:grpSpPr>
      <p:sp>
        <p:nvSpPr>
          <p:cNvPr id="877" name="Google Shape;877;p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8" name="Google Shape;878;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07333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6"/>
        <p:cNvGrpSpPr/>
        <p:nvPr/>
      </p:nvGrpSpPr>
      <p:grpSpPr>
        <a:xfrm>
          <a:off x="0" y="0"/>
          <a:ext cx="0" cy="0"/>
          <a:chOff x="0" y="0"/>
          <a:chExt cx="0" cy="0"/>
        </a:xfrm>
      </p:grpSpPr>
      <p:sp>
        <p:nvSpPr>
          <p:cNvPr id="967" name="Google Shape;967;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8" name="Google Shape;968;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92264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3" name="Google Shape;97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56666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6"/>
        <p:cNvGrpSpPr/>
        <p:nvPr/>
      </p:nvGrpSpPr>
      <p:grpSpPr>
        <a:xfrm>
          <a:off x="0" y="0"/>
          <a:ext cx="0" cy="0"/>
          <a:chOff x="0" y="0"/>
          <a:chExt cx="0" cy="0"/>
        </a:xfrm>
      </p:grpSpPr>
      <p:sp>
        <p:nvSpPr>
          <p:cNvPr id="977" name="Google Shape;977;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8" name="Google Shape;978;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98247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1"/>
        <p:cNvGrpSpPr/>
        <p:nvPr/>
      </p:nvGrpSpPr>
      <p:grpSpPr>
        <a:xfrm>
          <a:off x="0" y="0"/>
          <a:ext cx="0" cy="0"/>
          <a:chOff x="0" y="0"/>
          <a:chExt cx="0" cy="0"/>
        </a:xfrm>
      </p:grpSpPr>
      <p:sp>
        <p:nvSpPr>
          <p:cNvPr id="982" name="Google Shape;982;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3" name="Google Shape;983;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08329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6"/>
        <p:cNvGrpSpPr/>
        <p:nvPr/>
      </p:nvGrpSpPr>
      <p:grpSpPr>
        <a:xfrm>
          <a:off x="0" y="0"/>
          <a:ext cx="0" cy="0"/>
          <a:chOff x="0" y="0"/>
          <a:chExt cx="0" cy="0"/>
        </a:xfrm>
      </p:grpSpPr>
      <p:sp>
        <p:nvSpPr>
          <p:cNvPr id="987" name="Google Shape;98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8" name="Google Shape;98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1998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1"/>
        <p:cNvGrpSpPr/>
        <p:nvPr/>
      </p:nvGrpSpPr>
      <p:grpSpPr>
        <a:xfrm>
          <a:off x="0" y="0"/>
          <a:ext cx="0" cy="0"/>
          <a:chOff x="0" y="0"/>
          <a:chExt cx="0" cy="0"/>
        </a:xfrm>
      </p:grpSpPr>
      <p:sp>
        <p:nvSpPr>
          <p:cNvPr id="992" name="Google Shape;992;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3" name="Google Shape;993;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48143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6"/>
        <p:cNvGrpSpPr/>
        <p:nvPr/>
      </p:nvGrpSpPr>
      <p:grpSpPr>
        <a:xfrm>
          <a:off x="0" y="0"/>
          <a:ext cx="0" cy="0"/>
          <a:chOff x="0" y="0"/>
          <a:chExt cx="0" cy="0"/>
        </a:xfrm>
      </p:grpSpPr>
      <p:sp>
        <p:nvSpPr>
          <p:cNvPr id="997" name="Google Shape;99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8" name="Google Shape;99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9061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1"/>
        <p:cNvGrpSpPr/>
        <p:nvPr/>
      </p:nvGrpSpPr>
      <p:grpSpPr>
        <a:xfrm>
          <a:off x="0" y="0"/>
          <a:ext cx="0" cy="0"/>
          <a:chOff x="0" y="0"/>
          <a:chExt cx="0" cy="0"/>
        </a:xfrm>
      </p:grpSpPr>
      <p:sp>
        <p:nvSpPr>
          <p:cNvPr id="882" name="Google Shape;882;p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3" name="Google Shape;883;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7990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6"/>
        <p:cNvGrpSpPr/>
        <p:nvPr/>
      </p:nvGrpSpPr>
      <p:grpSpPr>
        <a:xfrm>
          <a:off x="0" y="0"/>
          <a:ext cx="0" cy="0"/>
          <a:chOff x="0" y="0"/>
          <a:chExt cx="0" cy="0"/>
        </a:xfrm>
      </p:grpSpPr>
      <p:sp>
        <p:nvSpPr>
          <p:cNvPr id="887" name="Google Shape;887;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8" name="Google Shape;888;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78987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1"/>
        <p:cNvGrpSpPr/>
        <p:nvPr/>
      </p:nvGrpSpPr>
      <p:grpSpPr>
        <a:xfrm>
          <a:off x="0" y="0"/>
          <a:ext cx="0" cy="0"/>
          <a:chOff x="0" y="0"/>
          <a:chExt cx="0" cy="0"/>
        </a:xfrm>
      </p:grpSpPr>
      <p:sp>
        <p:nvSpPr>
          <p:cNvPr id="892" name="Google Shape;892;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3" name="Google Shape;893;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8138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6"/>
        <p:cNvGrpSpPr/>
        <p:nvPr/>
      </p:nvGrpSpPr>
      <p:grpSpPr>
        <a:xfrm>
          <a:off x="0" y="0"/>
          <a:ext cx="0" cy="0"/>
          <a:chOff x="0" y="0"/>
          <a:chExt cx="0" cy="0"/>
        </a:xfrm>
      </p:grpSpPr>
      <p:sp>
        <p:nvSpPr>
          <p:cNvPr id="897" name="Google Shape;897;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8" name="Google Shape;898;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9936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3" name="Google Shape;903;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0314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8" name="Google Shape;908;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53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1"/>
        <p:cNvGrpSpPr/>
        <p:nvPr/>
      </p:nvGrpSpPr>
      <p:grpSpPr>
        <a:xfrm>
          <a:off x="0" y="0"/>
          <a:ext cx="0" cy="0"/>
          <a:chOff x="0" y="0"/>
          <a:chExt cx="0" cy="0"/>
        </a:xfrm>
      </p:grpSpPr>
      <p:sp>
        <p:nvSpPr>
          <p:cNvPr id="912" name="Google Shape;912;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3" name="Google Shape;913;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8748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1"/>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9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9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9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9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91"/>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91"/>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9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9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9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82"/>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82"/>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8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8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8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83"/>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83"/>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8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8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8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8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84"/>
          <p:cNvSpPr>
            <a:spLocks noGrp="1"/>
          </p:cNvSpPr>
          <p:nvPr>
            <p:ph type="pic" idx="2"/>
          </p:nvPr>
        </p:nvSpPr>
        <p:spPr>
          <a:xfrm>
            <a:off x="3887391" y="987426"/>
            <a:ext cx="4629150" cy="4873625"/>
          </a:xfrm>
          <a:prstGeom prst="rect">
            <a:avLst/>
          </a:prstGeom>
          <a:noFill/>
          <a:ln>
            <a:noFill/>
          </a:ln>
        </p:spPr>
      </p:sp>
      <p:sp>
        <p:nvSpPr>
          <p:cNvPr id="36" name="Google Shape;36;p184"/>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8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8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8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8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8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8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8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8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8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8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8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87"/>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8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8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8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88"/>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88"/>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88"/>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88"/>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88"/>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8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8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8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89"/>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9"/>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89"/>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8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8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8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0"/>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7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7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873"/>
        <p:cNvGrpSpPr/>
        <p:nvPr/>
      </p:nvGrpSpPr>
      <p:grpSpPr>
        <a:xfrm>
          <a:off x="0" y="0"/>
          <a:ext cx="0" cy="0"/>
          <a:chOff x="0" y="0"/>
          <a:chExt cx="0" cy="0"/>
        </a:xfrm>
      </p:grpSpPr>
      <p:sp>
        <p:nvSpPr>
          <p:cNvPr id="874" name="Google Shape;874;p30"/>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教会的诞生</a:t>
            </a:r>
            <a:r>
              <a:rPr lang="en-US" sz="4600" b="1" i="0" u="none" dirty="0">
                <a:solidFill>
                  <a:srgbClr val="FFFF00"/>
                </a:solidFill>
                <a:latin typeface="Microsoft YaHei"/>
                <a:ea typeface="Microsoft YaHei"/>
                <a:cs typeface="Microsoft YaHei"/>
                <a:sym typeface="Microsoft YaHei"/>
              </a:rPr>
              <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The Birth of The Church</a:t>
            </a:r>
            <a:endParaRPr dirty="0"/>
          </a:p>
        </p:txBody>
      </p:sp>
      <p:sp>
        <p:nvSpPr>
          <p:cNvPr id="875" name="Google Shape;875;p30"/>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8/27/2023</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9"/>
        <p:cNvGrpSpPr/>
        <p:nvPr/>
      </p:nvGrpSpPr>
      <p:grpSpPr>
        <a:xfrm>
          <a:off x="0" y="0"/>
          <a:ext cx="0" cy="0"/>
          <a:chOff x="0" y="0"/>
          <a:chExt cx="0" cy="0"/>
        </a:xfrm>
      </p:grpSpPr>
      <p:sp>
        <p:nvSpPr>
          <p:cNvPr id="920" name="Google Shape;920;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【提摩太后书 2 Timothy 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因为　神赐给我们不是胆怯的心，乃是刚强、仁爱、谨守的心。</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God has not given us a spirit of fear, but of power and of love and of a sound mind.</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【启示录 Revelation 21:7-8】</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7 得胜的，必承受这些为业。我要作他的　神，他要作我的儿子。</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He who overcomes shall inherit all things, and I will be his God and he shall be My son.</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8 惟有胆怯的、不信的、可憎的、杀人的、淫乱的、行邪术的、拜偶像的和一切说谎话的，他们的份就在烧着硫磺的火湖里，这是第二次的死。”</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But the cowardly, unbelieving, abominable, murderers, sexually immoral, sorcerers, idolaters, and all liars shall have their part in the lake which burns with fire and brimstone, which is the second death.”</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9"/>
        <p:cNvGrpSpPr/>
        <p:nvPr/>
      </p:nvGrpSpPr>
      <p:grpSpPr>
        <a:xfrm>
          <a:off x="0" y="0"/>
          <a:ext cx="0" cy="0"/>
          <a:chOff x="0" y="0"/>
          <a:chExt cx="0" cy="0"/>
        </a:xfrm>
      </p:grpSpPr>
      <p:sp>
        <p:nvSpPr>
          <p:cNvPr id="930" name="Google Shape;930;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2:42】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都恒心遵守使徒的教训，彼此交接、擘饼、祈祷。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continued steadfastly in the apostles’ doctrine and fellowship, in the breaking of bread, and in prayers.</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34"/>
        <p:cNvGrpSpPr/>
        <p:nvPr/>
      </p:nvGrpSpPr>
      <p:grpSpPr>
        <a:xfrm>
          <a:off x="0" y="0"/>
          <a:ext cx="0" cy="0"/>
          <a:chOff x="0" y="0"/>
          <a:chExt cx="0" cy="0"/>
        </a:xfrm>
      </p:grpSpPr>
      <p:sp>
        <p:nvSpPr>
          <p:cNvPr id="935" name="Google Shape;935;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【诗篇 Psalms 32:8-9】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我要教导你，指示你当行的路；我要定睛在你身上劝戒你。</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 will instruct you and teach you in the way you should go; I will guide you with My eye.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你不可像那无知的骡马，必用嚼环辔头勒住它，不然，就不能驯服。</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Do not be like the horse or like the mule, Which have no understanding, Which must be harnessed with bit and bridle, Else they will not come near you.</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39"/>
        <p:cNvGrpSpPr/>
        <p:nvPr/>
      </p:nvGrpSpPr>
      <p:grpSpPr>
        <a:xfrm>
          <a:off x="0" y="0"/>
          <a:ext cx="0" cy="0"/>
          <a:chOff x="0" y="0"/>
          <a:chExt cx="0" cy="0"/>
        </a:xfrm>
      </p:grpSpPr>
      <p:sp>
        <p:nvSpPr>
          <p:cNvPr id="940" name="Google Shape;940;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12:6】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因为主所爱的，祂必管教，又鞭打凡所收纳的儿子。”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whom the Lord loves He chastens, And scourges every son whom He receives.”</a:t>
            </a:r>
            <a:endParaRPr/>
          </a:p>
          <a:p>
            <a:pPr marL="0" lvl="0" indent="0" algn="l" rtl="0">
              <a:lnSpc>
                <a:spcPct val="112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3:15b】</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……这家就是永生　神的教会，真理的柱石和根基。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 house of God, which is the church of the living God, the pillar and ground of the truth.</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44"/>
        <p:cNvGrpSpPr/>
        <p:nvPr/>
      </p:nvGrpSpPr>
      <p:grpSpPr>
        <a:xfrm>
          <a:off x="0" y="0"/>
          <a:ext cx="0" cy="0"/>
          <a:chOff x="0" y="0"/>
          <a:chExt cx="0" cy="0"/>
        </a:xfrm>
      </p:grpSpPr>
      <p:sp>
        <p:nvSpPr>
          <p:cNvPr id="945" name="Google Shape;945;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2:42-47】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42 都恒心遵守使徒的教训，彼此交接、擘饼、祈祷。</a:t>
            </a:r>
            <a:r>
              <a:rPr lang="en-US" sz="3200" b="1" i="0" u="none">
                <a:solidFill>
                  <a:schemeClr val="lt1"/>
                </a:solidFill>
                <a:latin typeface="Calibri"/>
                <a:ea typeface="Calibri"/>
                <a:cs typeface="Calibri"/>
                <a:sym typeface="Calibri"/>
              </a:rPr>
              <a:t>And they continued steadfastly in the apostles’ doctrine and fellowship, in the breaking of bread, and in prayers.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43 众人都惧怕。使徒又行了许多奇事神迹。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fear came upon every soul, and many wonders and signs were done through the apostles.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44 信的人都在一处，凡物公用，</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all who believed were together, and had all things in common,</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9"/>
        <p:cNvGrpSpPr/>
        <p:nvPr/>
      </p:nvGrpSpPr>
      <p:grpSpPr>
        <a:xfrm>
          <a:off x="0" y="0"/>
          <a:ext cx="0" cy="0"/>
          <a:chOff x="0" y="0"/>
          <a:chExt cx="0" cy="0"/>
        </a:xfrm>
      </p:grpSpPr>
      <p:sp>
        <p:nvSpPr>
          <p:cNvPr id="950" name="Google Shape;950;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2:42-47】</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45 并且卖了田产、家业，照各人所需用的分给各人。</a:t>
            </a:r>
            <a:r>
              <a:rPr lang="en-US" sz="3000" b="1" i="0" u="none">
                <a:solidFill>
                  <a:schemeClr val="lt1"/>
                </a:solidFill>
                <a:latin typeface="Calibri"/>
                <a:ea typeface="Calibri"/>
                <a:cs typeface="Calibri"/>
                <a:sym typeface="Calibri"/>
              </a:rPr>
              <a:t>and sold their possessions and goods, and divided them among all, as anyone had need.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46 他们天天同心合意恒切地在殿里，且在家中擘饼，存着欢喜诚实的心用饭，</a:t>
            </a:r>
            <a:r>
              <a:rPr lang="en-US" sz="3000" b="1" i="0" u="none">
                <a:solidFill>
                  <a:schemeClr val="lt1"/>
                </a:solidFill>
                <a:latin typeface="Calibri"/>
                <a:ea typeface="Calibri"/>
                <a:cs typeface="Calibri"/>
                <a:sym typeface="Calibri"/>
              </a:rPr>
              <a:t>So continuing daily with one accord in the temple, and breaking bread from house to house, they ate their food with gladness and simplicity of heart,</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47 赞美　神，得众民的喜爱。主将得救的人天天加给他们。</a:t>
            </a:r>
            <a:r>
              <a:rPr lang="en-US" sz="3000" b="1" i="0" u="none">
                <a:solidFill>
                  <a:schemeClr val="lt1"/>
                </a:solidFill>
                <a:latin typeface="Calibri"/>
                <a:ea typeface="Calibri"/>
                <a:cs typeface="Calibri"/>
                <a:sym typeface="Calibri"/>
              </a:rPr>
              <a:t>praising God and having favor with all the people. And the Lord added to the church daily those who were being saved.</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54"/>
        <p:cNvGrpSpPr/>
        <p:nvPr/>
      </p:nvGrpSpPr>
      <p:grpSpPr>
        <a:xfrm>
          <a:off x="0" y="0"/>
          <a:ext cx="0" cy="0"/>
          <a:chOff x="0" y="0"/>
          <a:chExt cx="0" cy="0"/>
        </a:xfrm>
      </p:grpSpPr>
      <p:sp>
        <p:nvSpPr>
          <p:cNvPr id="955" name="Google Shape;955;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【马可福音 Mark 3:33-35】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33 耶稣回答说：“谁是我的母亲？谁是我的弟兄？” </a:t>
            </a:r>
            <a:r>
              <a:rPr lang="en-US" sz="3200" b="1" i="0" u="none">
                <a:solidFill>
                  <a:schemeClr val="lt1"/>
                </a:solidFill>
                <a:latin typeface="Calibri"/>
                <a:ea typeface="Calibri"/>
                <a:cs typeface="Calibri"/>
                <a:sym typeface="Calibri"/>
              </a:rPr>
              <a:t>But He answered them, saying, “Who is My mother, or My brothers?”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34 就四面观看那周围坐着的人，说：“看哪，我的母亲，我的弟兄。</a:t>
            </a:r>
            <a:r>
              <a:rPr lang="en-US" sz="3200" b="1" i="0" u="none">
                <a:solidFill>
                  <a:schemeClr val="lt1"/>
                </a:solidFill>
                <a:latin typeface="Calibri"/>
                <a:ea typeface="Calibri"/>
                <a:cs typeface="Calibri"/>
                <a:sym typeface="Calibri"/>
              </a:rPr>
              <a:t>And He looked around in a circle at those who sat about Him, and said, “Here are My mother and My brothers!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35 凡遵行　神旨意的人，就是我的弟兄姐妹和母亲了。”</a:t>
            </a:r>
            <a:r>
              <a:rPr lang="en-US" sz="3200" b="1" i="0" u="none">
                <a:solidFill>
                  <a:schemeClr val="lt1"/>
                </a:solidFill>
                <a:latin typeface="Calibri"/>
                <a:ea typeface="Calibri"/>
                <a:cs typeface="Calibri"/>
                <a:sym typeface="Calibri"/>
              </a:rPr>
              <a:t>For whoever does the will of God is My brother and My sister and mother.”</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9"/>
        <p:cNvGrpSpPr/>
        <p:nvPr/>
      </p:nvGrpSpPr>
      <p:grpSpPr>
        <a:xfrm>
          <a:off x="0" y="0"/>
          <a:ext cx="0" cy="0"/>
          <a:chOff x="0" y="0"/>
          <a:chExt cx="0" cy="0"/>
        </a:xfrm>
      </p:grpSpPr>
      <p:sp>
        <p:nvSpPr>
          <p:cNvPr id="960" name="Google Shape;960;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2:44-47】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44 信的人都在一处，凡物公用，</a:t>
            </a:r>
            <a:endParaRPr/>
          </a:p>
          <a:p>
            <a:pPr marL="0" lvl="0" indent="0" algn="l" rtl="0">
              <a:lnSpc>
                <a:spcPct val="100000"/>
              </a:lnSpc>
              <a:spcBef>
                <a:spcPts val="1000"/>
              </a:spcBef>
              <a:spcAft>
                <a:spcPts val="0"/>
              </a:spcAft>
              <a:buClr>
                <a:schemeClr val="lt1"/>
              </a:buClr>
              <a:buSzPts val="3100"/>
              <a:buNone/>
            </a:pPr>
            <a:r>
              <a:rPr lang="en-US" sz="3100" b="1" i="0" u="none">
                <a:solidFill>
                  <a:schemeClr val="lt1"/>
                </a:solidFill>
                <a:latin typeface="Calibri"/>
                <a:ea typeface="Calibri"/>
                <a:cs typeface="Calibri"/>
                <a:sym typeface="Calibri"/>
              </a:rPr>
              <a:t>Now all who believed were together, and had all things in common,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45 并且卖了田产、家业，照各人所需用的分给各人。</a:t>
            </a:r>
            <a:r>
              <a:rPr lang="en-US" sz="3100" b="1" i="0" u="none">
                <a:solidFill>
                  <a:schemeClr val="lt1"/>
                </a:solidFill>
                <a:latin typeface="Calibri"/>
                <a:ea typeface="Calibri"/>
                <a:cs typeface="Calibri"/>
                <a:sym typeface="Calibri"/>
              </a:rPr>
              <a:t>and sold their possessions and goods, and divided them among all, as anyone had need.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46 他们天天同心合意恒切地在殿里，且在家中擘饼，存着欢喜诚实的心用饭，</a:t>
            </a:r>
            <a:endParaRPr/>
          </a:p>
          <a:p>
            <a:pPr marL="0" lvl="0" indent="0" algn="l" rtl="0">
              <a:lnSpc>
                <a:spcPct val="100000"/>
              </a:lnSpc>
              <a:spcBef>
                <a:spcPts val="1000"/>
              </a:spcBef>
              <a:spcAft>
                <a:spcPts val="0"/>
              </a:spcAft>
              <a:buClr>
                <a:schemeClr val="lt1"/>
              </a:buClr>
              <a:buSzPts val="3100"/>
              <a:buNone/>
            </a:pPr>
            <a:r>
              <a:rPr lang="en-US" sz="3100" b="1" i="0" u="none">
                <a:solidFill>
                  <a:schemeClr val="lt1"/>
                </a:solidFill>
                <a:latin typeface="Calibri"/>
                <a:ea typeface="Calibri"/>
                <a:cs typeface="Calibri"/>
                <a:sym typeface="Calibri"/>
              </a:rPr>
              <a:t>So continuing daily with one accord in the temple, and breaking bread from house to house, they ate their food with gladness and simplicity of heart,</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4"/>
        <p:cNvGrpSpPr/>
        <p:nvPr/>
      </p:nvGrpSpPr>
      <p:grpSpPr>
        <a:xfrm>
          <a:off x="0" y="0"/>
          <a:ext cx="0" cy="0"/>
          <a:chOff x="0" y="0"/>
          <a:chExt cx="0" cy="0"/>
        </a:xfrm>
      </p:grpSpPr>
      <p:sp>
        <p:nvSpPr>
          <p:cNvPr id="965" name="Google Shape;965;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2:44-47】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47 赞美　神，得众民的喜爱。主将得救的人天天加给他们。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praising God and having favor with all the people. And the Lord added to the church daily those who were being saved.</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9"/>
        <p:cNvGrpSpPr/>
        <p:nvPr/>
      </p:nvGrpSpPr>
      <p:grpSpPr>
        <a:xfrm>
          <a:off x="0" y="0"/>
          <a:ext cx="0" cy="0"/>
          <a:chOff x="0" y="0"/>
          <a:chExt cx="0" cy="0"/>
        </a:xfrm>
      </p:grpSpPr>
      <p:sp>
        <p:nvSpPr>
          <p:cNvPr id="880" name="Google Shape;880;p3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【使徒行传 Acts 2:36-47】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36 “故此，以色列全家当确实地知道，你们钉在十字架上的这位耶稣，　神已经立祂为主、为基督了。” </a:t>
            </a:r>
            <a:endParaRPr sz="30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“Therefore let all the house of Israel know assuredly that God has made this Jesus, whom you crucified, both Lord and Christ.”</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37 众人听见这话，觉得扎心，就对彼得和其余的使徒说：“弟兄们，我们当怎样行？” </a:t>
            </a:r>
            <a:endParaRPr sz="30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Now when they heard this, they were cut to the heart, and said to Peter and the rest of the apostles, “Men and brethren, what shall we do?”</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9"/>
        <p:cNvGrpSpPr/>
        <p:nvPr/>
      </p:nvGrpSpPr>
      <p:grpSpPr>
        <a:xfrm>
          <a:off x="0" y="0"/>
          <a:ext cx="0" cy="0"/>
          <a:chOff x="0" y="0"/>
          <a:chExt cx="0" cy="0"/>
        </a:xfrm>
      </p:grpSpPr>
      <p:sp>
        <p:nvSpPr>
          <p:cNvPr id="970" name="Google Shape;970;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10:24-25】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24 又要彼此相顾，激发爱心，勉励行善。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let us consider one another in order to stir up love and good works,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25 你们不可停止聚会，好像那些停止惯了的人，倒要彼此劝勉。既知道（原文作“看见”）那日子临近，就更当如此。</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not forsaking the assembling of ourselves together, as is the manner of some, but exhorting one another, and so much the more as you see the Day approaching.</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74"/>
        <p:cNvGrpSpPr/>
        <p:nvPr/>
      </p:nvGrpSpPr>
      <p:grpSpPr>
        <a:xfrm>
          <a:off x="0" y="0"/>
          <a:ext cx="0" cy="0"/>
          <a:chOff x="0" y="0"/>
          <a:chExt cx="0" cy="0"/>
        </a:xfrm>
      </p:grpSpPr>
      <p:sp>
        <p:nvSpPr>
          <p:cNvPr id="975" name="Google Shape;975;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2:46-47】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46 他们天天同心合意恒切地在殿里，且在家中擘饼，存着欢喜诚实的心用饭，</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continuing daily with one accord in the temple, and breaking bread from house to house, they ate their food with gladness and simplicity of heart,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47 赞美　神，得众民的喜爱。主将得救的人天天加给他们。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praising God and having favor with all the people. And the Lord added to the church daily those who were being saved.</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79"/>
        <p:cNvGrpSpPr/>
        <p:nvPr/>
      </p:nvGrpSpPr>
      <p:grpSpPr>
        <a:xfrm>
          <a:off x="0" y="0"/>
          <a:ext cx="0" cy="0"/>
          <a:chOff x="0" y="0"/>
          <a:chExt cx="0" cy="0"/>
        </a:xfrm>
      </p:grpSpPr>
      <p:sp>
        <p:nvSpPr>
          <p:cNvPr id="980" name="Google Shape;980;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【诗篇 Psalms 133:1】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（大卫上行之诗。）看哪，弟兄和睦同居，是何等地善，何等地美！</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 Song of Ascents. Of David. Behold, how good and how pleasant it is For brethren to dwell together in unity!</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84"/>
        <p:cNvGrpSpPr/>
        <p:nvPr/>
      </p:nvGrpSpPr>
      <p:grpSpPr>
        <a:xfrm>
          <a:off x="0" y="0"/>
          <a:ext cx="0" cy="0"/>
          <a:chOff x="0" y="0"/>
          <a:chExt cx="0" cy="0"/>
        </a:xfrm>
      </p:grpSpPr>
      <p:sp>
        <p:nvSpPr>
          <p:cNvPr id="985" name="Google Shape;985;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 36-42】</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36 “故此，以色列全家当确实地知道，你们钉在十字架上的这位耶稣，　神已经立祂为主、为基督了。” </a:t>
            </a:r>
            <a:r>
              <a:rPr lang="en-US" sz="3200" b="1" i="0" u="none">
                <a:solidFill>
                  <a:schemeClr val="lt1"/>
                </a:solidFill>
                <a:latin typeface="Calibri"/>
                <a:ea typeface="Calibri"/>
                <a:cs typeface="Calibri"/>
                <a:sym typeface="Calibri"/>
              </a:rPr>
              <a:t>“Therefore let all the house of Israel know assuredly that God has made this Jesus, whom you crucified, both Lord and Christ.”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37 众人听见这话，觉得扎心，就对彼得和其余的使徒说：“弟兄们，我们当怎样行？”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when they heard this, they were cut to the heart, and said to Peter and the rest of the apostles, “Men and brethren, what shall we do?”</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89"/>
        <p:cNvGrpSpPr/>
        <p:nvPr/>
      </p:nvGrpSpPr>
      <p:grpSpPr>
        <a:xfrm>
          <a:off x="0" y="0"/>
          <a:ext cx="0" cy="0"/>
          <a:chOff x="0" y="0"/>
          <a:chExt cx="0" cy="0"/>
        </a:xfrm>
      </p:grpSpPr>
      <p:sp>
        <p:nvSpPr>
          <p:cNvPr id="990" name="Google Shape;990;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2:36-42】</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38 彼得说：“你们各人要悔改，奉耶稣基督的名受洗，叫你们的罪得赦，就必领受所赐的圣灵；</a:t>
            </a:r>
            <a:r>
              <a:rPr lang="en-US" sz="3200" b="1" i="0" u="none">
                <a:solidFill>
                  <a:schemeClr val="lt1"/>
                </a:solidFill>
                <a:latin typeface="Calibri"/>
                <a:ea typeface="Calibri"/>
                <a:cs typeface="Calibri"/>
                <a:sym typeface="Calibri"/>
              </a:rPr>
              <a:t>Then Peter said to them, “Repent, and let every one of you be baptized in the name of Jesus Christ for the remission of sins; and you shall receive the gift of the Holy Spirit.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39 因为这应许是给你们和你们的儿女，并一切在远方的人，就是主我们　神所召来的。”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the promise is to you and to your children, and to all who are afar off, as many as the Lord our God will call.”</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94"/>
        <p:cNvGrpSpPr/>
        <p:nvPr/>
      </p:nvGrpSpPr>
      <p:grpSpPr>
        <a:xfrm>
          <a:off x="0" y="0"/>
          <a:ext cx="0" cy="0"/>
          <a:chOff x="0" y="0"/>
          <a:chExt cx="0" cy="0"/>
        </a:xfrm>
      </p:grpSpPr>
      <p:sp>
        <p:nvSpPr>
          <p:cNvPr id="995" name="Google Shape;995;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2:36-42】</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40 彼得还用许多话作见证，劝勉他们说：“你们当救自己脱离这弯曲的世代。”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with many other words he testified and exhorted them, saying, “Be saved from this perverse generation.”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41 于是，领受他话的人就受了洗。那一天，门徒约添了三千人，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those who gladly received his word were baptized; and that day about three thousand souls were added to them.</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99"/>
        <p:cNvGrpSpPr/>
        <p:nvPr/>
      </p:nvGrpSpPr>
      <p:grpSpPr>
        <a:xfrm>
          <a:off x="0" y="0"/>
          <a:ext cx="0" cy="0"/>
          <a:chOff x="0" y="0"/>
          <a:chExt cx="0" cy="0"/>
        </a:xfrm>
      </p:grpSpPr>
      <p:sp>
        <p:nvSpPr>
          <p:cNvPr id="1000" name="Google Shape;1000;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2:36-42】</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42 都恒心遵守使徒的教训，彼此交接、擘饼、祈祷。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continued steadfastly in the apostles’ doctrine and fellowship, in the breaking of bread, and in prayers.</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4"/>
        <p:cNvGrpSpPr/>
        <p:nvPr/>
      </p:nvGrpSpPr>
      <p:grpSpPr>
        <a:xfrm>
          <a:off x="0" y="0"/>
          <a:ext cx="0" cy="0"/>
          <a:chOff x="0" y="0"/>
          <a:chExt cx="0" cy="0"/>
        </a:xfrm>
      </p:grpSpPr>
      <p:sp>
        <p:nvSpPr>
          <p:cNvPr id="885" name="Google Shape;885;p3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【使徒行传 Acts 2:36-47】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38 彼得说：“你们各人要悔改，奉耶稣基督的名受洗，叫你们的罪得赦，就必领受所赐的圣灵；</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Then Peter said to them, “Repent, and let every one of you be baptized in the name of Jesus Christ for the remission of sins; and you shall receive the gift of the Holy Spirit.</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39 因为这应许是给你们和你们的儿女，并一切在远方的人，就是主我们　神所召来的。” </a:t>
            </a:r>
            <a:endParaRPr sz="30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For the promise is to you and to your children, and to all who are afar off, as many as the Lord our God will call.”</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9"/>
        <p:cNvGrpSpPr/>
        <p:nvPr/>
      </p:nvGrpSpPr>
      <p:grpSpPr>
        <a:xfrm>
          <a:off x="0" y="0"/>
          <a:ext cx="0" cy="0"/>
          <a:chOff x="0" y="0"/>
          <a:chExt cx="0" cy="0"/>
        </a:xfrm>
      </p:grpSpPr>
      <p:sp>
        <p:nvSpPr>
          <p:cNvPr id="890" name="Google Shape;890;p3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【使徒行传 Acts 2:36-47】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40 彼得还用许多话作见证，劝勉他们说：“你们当救自己脱离这弯曲的世代。” </a:t>
            </a:r>
            <a:r>
              <a:rPr lang="en-US" sz="3000" b="1" i="0" u="none">
                <a:solidFill>
                  <a:schemeClr val="lt1"/>
                </a:solidFill>
                <a:latin typeface="Calibri"/>
                <a:ea typeface="Calibri"/>
                <a:cs typeface="Calibri"/>
                <a:sym typeface="Calibri"/>
              </a:rPr>
              <a:t>And with many other words he testified and exhorted them, saying, “Be saved from this perverse generation.”</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41 于是，领受他话的人就受了洗。那一天，门徒约添了三千人，</a:t>
            </a:r>
            <a:r>
              <a:rPr lang="en-US" sz="3000" b="1" i="0" u="none">
                <a:solidFill>
                  <a:schemeClr val="lt1"/>
                </a:solidFill>
                <a:latin typeface="Calibri"/>
                <a:ea typeface="Calibri"/>
                <a:cs typeface="Calibri"/>
                <a:sym typeface="Calibri"/>
              </a:rPr>
              <a:t>Then those who gladly received his word were baptized; and that day about three thousand souls were added to them.</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42 都恒心遵守使徒的教训，彼此交接、擘饼、祈祷。</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And they continued steadfastly in the apostles’ doctrine and fellowship, in the breaking of bread, and in prayers.</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4"/>
        <p:cNvGrpSpPr/>
        <p:nvPr/>
      </p:nvGrpSpPr>
      <p:grpSpPr>
        <a:xfrm>
          <a:off x="0" y="0"/>
          <a:ext cx="0" cy="0"/>
          <a:chOff x="0" y="0"/>
          <a:chExt cx="0" cy="0"/>
        </a:xfrm>
      </p:grpSpPr>
      <p:sp>
        <p:nvSpPr>
          <p:cNvPr id="895" name="Google Shape;895;p3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【使徒行传 Acts 2:36-47】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43 众人都惧怕。使徒又行了许多奇事神迹。</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Then fear came upon every soul, and many wonders and signs were done through the apostles.</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44 信的人都在一处，凡物公用，</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Now all who believed were together, and had all things in common,</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45 并且卖了田产、家业，照各人所需用的分给各人。</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and sold their possessions and goods, and divided them among all, as anyone had need.</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9"/>
        <p:cNvGrpSpPr/>
        <p:nvPr/>
      </p:nvGrpSpPr>
      <p:grpSpPr>
        <a:xfrm>
          <a:off x="0" y="0"/>
          <a:ext cx="0" cy="0"/>
          <a:chOff x="0" y="0"/>
          <a:chExt cx="0" cy="0"/>
        </a:xfrm>
      </p:grpSpPr>
      <p:sp>
        <p:nvSpPr>
          <p:cNvPr id="900" name="Google Shape;900;p3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【使徒行传 Acts 2:36-47】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46 他们天天同心合意恒切地在殿里，且在家中擘饼，存着欢喜诚实的心用饭，</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So continuing daily with one accord in the temple, and breaking bread from house to house, they ate their food with gladness and simplicity of heart,</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47 赞美　神，得众民的喜爱。主将得救的人天天加给他们。</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praising God and having favor with all the people. And the Lord added to the church daily those who were being saved.</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905" name="Google Shape;905;p3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【使徒行传 Acts 2:38，41】</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38 彼得说：“你们各人要悔改，奉耶稣基督的名受洗，叫你们的罪得赦，就必领受所赐的圣灵；</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Then Peter said to them, “Repent, and let every one of you be baptized in the name of Jesus Christ for the remission of sins; and you shall receive the gift of the Holy Spirit.</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41 于是，领受他话的人就受了洗。那一天，门徒约添了三千人，</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Then those who gladly received his word were baptized; and that day about three thousand souls were added to them.</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910" name="Google Shape;910;p3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【马太福音 Matthew 10:32-33】</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32 “凡在人面前认我的，我在我天上的父面前也必认他；</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“Therefore whoever confesses Me before men, him I will also confess before My Father who is in heaven.</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33 凡在人面前不认我的，我在我天上的父面前也必不认他。”</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But whoever denies Me before men, him I will also deny before My Father who is in heaven.</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14"/>
        <p:cNvGrpSpPr/>
        <p:nvPr/>
      </p:nvGrpSpPr>
      <p:grpSpPr>
        <a:xfrm>
          <a:off x="0" y="0"/>
          <a:ext cx="0" cy="0"/>
          <a:chOff x="0" y="0"/>
          <a:chExt cx="0" cy="0"/>
        </a:xfrm>
      </p:grpSpPr>
      <p:sp>
        <p:nvSpPr>
          <p:cNvPr id="915" name="Google Shape;915;p3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【约翰福音 John 19:38-39】</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38 这些事以后，有亚利马太人约瑟，是耶稣的门徒，只因怕犹太人，就暗暗地作门徒。他来求彼拉多，要把耶稣的身体领去。彼拉多允准，他就把耶稣的身体领去了。</a:t>
            </a:r>
            <a:r>
              <a:rPr lang="en-US" sz="2800" b="1" i="0" u="none">
                <a:solidFill>
                  <a:schemeClr val="lt1"/>
                </a:solidFill>
                <a:latin typeface="Calibri"/>
                <a:ea typeface="Calibri"/>
                <a:cs typeface="Calibri"/>
                <a:sym typeface="Calibri"/>
              </a:rPr>
              <a:t>After this, Joseph of Arimathea, being a disciple of Jesus, but secretly, for fear of the Jews, asked Pilate that he might take away the body of Jesus; and Pilate gave him permission. So he came and took the body of Jesus.</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39 又有尼哥底母，就是先前夜里去见耶稣的，带着没药和沉香约有一百斤前来。</a:t>
            </a:r>
            <a:endParaRPr/>
          </a:p>
          <a:p>
            <a:pPr marL="0" lvl="0" indent="0" algn="l" rtl="0">
              <a:lnSpc>
                <a:spcPct val="112000"/>
              </a:lnSpc>
              <a:spcBef>
                <a:spcPts val="1000"/>
              </a:spcBef>
              <a:spcAft>
                <a:spcPts val="0"/>
              </a:spcAft>
              <a:buClr>
                <a:schemeClr val="lt1"/>
              </a:buClr>
              <a:buSzPts val="2800"/>
              <a:buNone/>
            </a:pPr>
            <a:r>
              <a:rPr lang="en-US" sz="2800" b="1" i="0" u="none">
                <a:solidFill>
                  <a:schemeClr val="lt1"/>
                </a:solidFill>
                <a:latin typeface="Calibri"/>
                <a:ea typeface="Calibri"/>
                <a:cs typeface="Calibri"/>
                <a:sym typeface="Calibri"/>
              </a:rPr>
              <a:t>And Nicodemus, who at first came to Jesus by night, also came, bringing a mixture of myrrh and aloes, about a hundred pounds.</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1352</Words>
  <Application>Microsoft Office PowerPoint</Application>
  <PresentationFormat>On-screen Show (4:3)</PresentationFormat>
  <Paragraphs>119</Paragraphs>
  <Slides>26</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Microsoft YaHei</vt:lpstr>
      <vt:lpstr>Calibri</vt:lpstr>
      <vt:lpstr>Arial</vt:lpstr>
      <vt:lpstr>Office 主题</vt:lpstr>
      <vt:lpstr>教会的诞生 The Birth of The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dc:creator>
  <cp:lastModifiedBy>BCCC</cp:lastModifiedBy>
  <cp:revision>2</cp:revision>
  <dcterms:created xsi:type="dcterms:W3CDTF">2009-11-04T13:37:49Z</dcterms:created>
  <dcterms:modified xsi:type="dcterms:W3CDTF">2023-08-27T18:18:40Z</dcterms:modified>
</cp:coreProperties>
</file>