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214" r:id="rId2"/>
    <p:sldId id="3707" r:id="rId3"/>
    <p:sldId id="3708" r:id="rId4"/>
    <p:sldId id="3709" r:id="rId5"/>
    <p:sldId id="3710" r:id="rId6"/>
    <p:sldId id="3711" r:id="rId7"/>
    <p:sldId id="3462" r:id="rId8"/>
    <p:sldId id="3712" r:id="rId9"/>
    <p:sldId id="3713" r:id="rId10"/>
    <p:sldId id="3714" r:id="rId11"/>
    <p:sldId id="3694" r:id="rId12"/>
    <p:sldId id="3695" r:id="rId13"/>
    <p:sldId id="3696" r:id="rId14"/>
    <p:sldId id="3697" r:id="rId15"/>
    <p:sldId id="3677" r:id="rId16"/>
    <p:sldId id="3715" r:id="rId17"/>
    <p:sldId id="3678" r:id="rId18"/>
    <p:sldId id="3698" r:id="rId19"/>
    <p:sldId id="3716" r:id="rId20"/>
    <p:sldId id="3699" r:id="rId21"/>
    <p:sldId id="3717" r:id="rId22"/>
    <p:sldId id="3718" r:id="rId23"/>
    <p:sldId id="3719" r:id="rId2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varScale="1">
        <p:scale>
          <a:sx n="48" d="100"/>
          <a:sy n="48" d="100"/>
        </p:scale>
        <p:origin x="66" y="636"/>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869A3C-3D50-416C-AFFE-C186A2B2B490}" type="datetimeFigureOut">
              <a:rPr lang="en-US" smtClean="0"/>
              <a:t>9/3/2023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9B8375-1C4B-4F7A-9BFE-0D4F5A764FF7}" type="slidenum">
              <a:rPr lang="en-US" smtClean="0"/>
              <a:t>‹#›</a:t>
            </a:fld>
            <a:endParaRPr lang="en-US"/>
          </a:p>
        </p:txBody>
      </p:sp>
    </p:spTree>
    <p:extLst>
      <p:ext uri="{BB962C8B-B14F-4D97-AF65-F5344CB8AC3E}">
        <p14:creationId xmlns:p14="http://schemas.microsoft.com/office/powerpoint/2010/main" val="21856232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2023/9/3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2023/9/3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2023/9/3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2023/9/3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2023/9/3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2023/9/3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2023/9/3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2023/9/3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2023/9/3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2023/9/3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2023/9/3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2023/9/3</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得救的人</a:t>
            </a:r>
            <a:r>
              <a:rPr lang="en-US" altLang="zh-CN" sz="4600" b="1" dirty="0" smtClean="0">
                <a:solidFill>
                  <a:srgbClr val="FFFF00"/>
                </a:solidFill>
                <a:latin typeface="微软雅黑" panose="020B0503020204020204" pitchFamily="34" charset="-122"/>
                <a:ea typeface="微软雅黑" panose="020B0503020204020204" pitchFamily="34" charset="-122"/>
              </a:rPr>
              <a:t/>
            </a:r>
            <a:br>
              <a:rPr lang="en-US" altLang="zh-CN" sz="4600" b="1" dirty="0" smtClean="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Those Who Were Being Saved</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smtClean="0">
                <a:solidFill>
                  <a:schemeClr val="bg1"/>
                </a:solidFill>
              </a:rPr>
              <a:t>Boise Chinese Christian Church </a:t>
            </a:r>
          </a:p>
          <a:p>
            <a:r>
              <a:rPr lang="en-US" altLang="zh-CN" b="1" dirty="0" smtClean="0">
                <a:solidFill>
                  <a:schemeClr val="bg1"/>
                </a:solidFill>
              </a:rPr>
              <a:t>9/3/2023</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a:t>
            </a:r>
            <a:r>
              <a:rPr lang="en-US" altLang="zh-CN" sz="3000" b="1" u="sng" dirty="0" smtClean="0">
                <a:solidFill>
                  <a:schemeClr val="bg1"/>
                </a:solidFill>
                <a:ea typeface="微软雅黑" panose="020B0503020204020204" pitchFamily="34" charset="-122"/>
              </a:rPr>
              <a:t>2:36-42】</a:t>
            </a:r>
            <a:endParaRPr lang="en-US" altLang="zh-CN" sz="3000" b="1" u="sng" dirty="0">
              <a:solidFill>
                <a:schemeClr val="bg1"/>
              </a:solidFill>
              <a:ea typeface="微软雅黑" panose="020B0503020204020204" pitchFamily="34" charset="-122"/>
            </a:endParaRPr>
          </a:p>
          <a:p>
            <a:pPr algn="l">
              <a:lnSpc>
                <a:spcPct val="112000"/>
              </a:lnSpc>
            </a:pPr>
            <a:r>
              <a:rPr lang="en-US" altLang="zh-CN" sz="3000" b="1" dirty="0">
                <a:solidFill>
                  <a:srgbClr val="FFFF00"/>
                </a:solidFill>
                <a:ea typeface="微软雅黑" panose="020B0503020204020204" pitchFamily="34" charset="-122"/>
              </a:rPr>
              <a:t>40 </a:t>
            </a:r>
            <a:r>
              <a:rPr lang="zh-CN" altLang="en-US" sz="3000" b="1" dirty="0">
                <a:solidFill>
                  <a:srgbClr val="FFFF00"/>
                </a:solidFill>
                <a:ea typeface="微软雅黑" panose="020B0503020204020204" pitchFamily="34" charset="-122"/>
              </a:rPr>
              <a:t>彼得还用许多话作见证，劝勉他们说：“你们当救自己脱离这弯曲的世代。” </a:t>
            </a:r>
            <a:r>
              <a:rPr lang="en-US" altLang="zh-CN" sz="3000" b="1" dirty="0">
                <a:solidFill>
                  <a:schemeClr val="bg1"/>
                </a:solidFill>
                <a:ea typeface="微软雅黑" panose="020B0503020204020204" pitchFamily="34" charset="-122"/>
              </a:rPr>
              <a:t>And with many other words he testified and exhorted them, saying, “Be saved from this perverse generation.”</a:t>
            </a:r>
          </a:p>
          <a:p>
            <a:pPr algn="l">
              <a:lnSpc>
                <a:spcPct val="112000"/>
              </a:lnSpc>
            </a:pPr>
            <a:r>
              <a:rPr lang="en-US" altLang="zh-CN" sz="3000" b="1" dirty="0">
                <a:solidFill>
                  <a:srgbClr val="FFFF00"/>
                </a:solidFill>
                <a:ea typeface="微软雅黑" panose="020B0503020204020204" pitchFamily="34" charset="-122"/>
              </a:rPr>
              <a:t>41 </a:t>
            </a:r>
            <a:r>
              <a:rPr lang="zh-CN" altLang="en-US" sz="3000" b="1" dirty="0">
                <a:solidFill>
                  <a:srgbClr val="FFFF00"/>
                </a:solidFill>
                <a:ea typeface="微软雅黑" panose="020B0503020204020204" pitchFamily="34" charset="-122"/>
              </a:rPr>
              <a:t>于是，领受他话的人就受了洗。那一天，门徒约添了三千人，</a:t>
            </a:r>
            <a:r>
              <a:rPr lang="en-US" altLang="zh-CN" sz="3000" b="1" dirty="0">
                <a:solidFill>
                  <a:schemeClr val="bg1"/>
                </a:solidFill>
                <a:ea typeface="微软雅黑" panose="020B0503020204020204" pitchFamily="34" charset="-122"/>
              </a:rPr>
              <a:t>Then those who gladly received his word were baptized; and that day about three thousand souls were added to them.</a:t>
            </a:r>
          </a:p>
          <a:p>
            <a:pPr algn="l">
              <a:lnSpc>
                <a:spcPct val="112000"/>
              </a:lnSpc>
            </a:pPr>
            <a:r>
              <a:rPr lang="en-US" altLang="zh-CN" sz="3000" b="1" dirty="0">
                <a:solidFill>
                  <a:srgbClr val="FFFF00"/>
                </a:solidFill>
                <a:ea typeface="微软雅黑" panose="020B0503020204020204" pitchFamily="34" charset="-122"/>
              </a:rPr>
              <a:t>42 </a:t>
            </a:r>
            <a:r>
              <a:rPr lang="zh-CN" altLang="en-US" sz="3000" b="1" dirty="0">
                <a:solidFill>
                  <a:srgbClr val="FFFF00"/>
                </a:solidFill>
                <a:ea typeface="微软雅黑" panose="020B0503020204020204" pitchFamily="34" charset="-122"/>
              </a:rPr>
              <a:t>都恒心遵守使徒的教训，彼此交接、擘饼、祈祷</a:t>
            </a:r>
            <a:r>
              <a:rPr lang="zh-CN" altLang="en-US" sz="3000" b="1" dirty="0" smtClean="0">
                <a:solidFill>
                  <a:srgbClr val="FFFF00"/>
                </a:solidFill>
                <a:ea typeface="微软雅黑" panose="020B0503020204020204" pitchFamily="34" charset="-122"/>
              </a:rPr>
              <a:t>。</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And </a:t>
            </a:r>
            <a:r>
              <a:rPr lang="en-US" altLang="zh-CN" sz="3000" b="1" dirty="0">
                <a:solidFill>
                  <a:schemeClr val="bg1"/>
                </a:solidFill>
                <a:ea typeface="微软雅黑" panose="020B0503020204020204" pitchFamily="34" charset="-122"/>
              </a:rPr>
              <a:t>they continued steadfastly in the apostles’ doctrine and fellowship, in the breaking of bread, and in prayers.</a:t>
            </a:r>
          </a:p>
        </p:txBody>
      </p:sp>
    </p:spTree>
    <p:extLst>
      <p:ext uri="{BB962C8B-B14F-4D97-AF65-F5344CB8AC3E}">
        <p14:creationId xmlns:p14="http://schemas.microsoft.com/office/powerpoint/2010/main" val="24522218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2:41-42】</a:t>
            </a:r>
          </a:p>
          <a:p>
            <a:pPr algn="l">
              <a:lnSpc>
                <a:spcPct val="112000"/>
              </a:lnSpc>
            </a:pPr>
            <a:r>
              <a:rPr lang="en-US" altLang="zh-CN" sz="3200" b="1" dirty="0">
                <a:solidFill>
                  <a:srgbClr val="FFFF00"/>
                </a:solidFill>
                <a:ea typeface="微软雅黑" panose="020B0503020204020204" pitchFamily="34" charset="-122"/>
              </a:rPr>
              <a:t>41 </a:t>
            </a:r>
            <a:r>
              <a:rPr lang="zh-CN" altLang="en-US" sz="3200" b="1" dirty="0">
                <a:solidFill>
                  <a:srgbClr val="FFFF00"/>
                </a:solidFill>
                <a:ea typeface="微软雅黑" panose="020B0503020204020204" pitchFamily="34" charset="-122"/>
              </a:rPr>
              <a:t>于是，领受他话的人就受了洗。那一天，门徒约添了三千人</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Then </a:t>
            </a:r>
            <a:r>
              <a:rPr lang="en-US" altLang="zh-CN" sz="3200" b="1" dirty="0">
                <a:solidFill>
                  <a:schemeClr val="bg1"/>
                </a:solidFill>
                <a:ea typeface="微软雅黑" panose="020B0503020204020204" pitchFamily="34" charset="-122"/>
              </a:rPr>
              <a:t>those who gladly received his word were baptized; and that day about three thousand souls were added to them.</a:t>
            </a:r>
          </a:p>
          <a:p>
            <a:pPr algn="l">
              <a:lnSpc>
                <a:spcPct val="112000"/>
              </a:lnSpc>
            </a:pPr>
            <a:r>
              <a:rPr lang="en-US" altLang="zh-CN" sz="3200" b="1" dirty="0">
                <a:solidFill>
                  <a:srgbClr val="FFFF00"/>
                </a:solidFill>
                <a:ea typeface="微软雅黑" panose="020B0503020204020204" pitchFamily="34" charset="-122"/>
              </a:rPr>
              <a:t>42 </a:t>
            </a:r>
            <a:r>
              <a:rPr lang="zh-CN" altLang="en-US" sz="3200" b="1" dirty="0">
                <a:solidFill>
                  <a:srgbClr val="FFFF00"/>
                </a:solidFill>
                <a:ea typeface="微软雅黑" panose="020B0503020204020204" pitchFamily="34" charset="-122"/>
              </a:rPr>
              <a:t>都恒心遵守使徒的教训，彼此交接、擘饼、祈祷</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they continued steadfastly in the apostles’ doctrine and fellowship, in the breaking of bread, and in prayers.</a:t>
            </a:r>
          </a:p>
        </p:txBody>
      </p:sp>
    </p:spTree>
    <p:extLst>
      <p:ext uri="{BB962C8B-B14F-4D97-AF65-F5344CB8AC3E}">
        <p14:creationId xmlns:p14="http://schemas.microsoft.com/office/powerpoint/2010/main" val="39583152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耶利米书</a:t>
            </a:r>
            <a:r>
              <a:rPr lang="en-US" altLang="zh-CN" sz="3200" b="1" u="sng" dirty="0">
                <a:solidFill>
                  <a:schemeClr val="bg1"/>
                </a:solidFill>
                <a:ea typeface="微软雅黑" panose="020B0503020204020204" pitchFamily="34" charset="-122"/>
              </a:rPr>
              <a:t>Jeremiah 15:16】</a:t>
            </a:r>
          </a:p>
          <a:p>
            <a:pPr algn="l">
              <a:lnSpc>
                <a:spcPct val="112000"/>
              </a:lnSpc>
            </a:pPr>
            <a:r>
              <a:rPr lang="zh-CN" altLang="en-US" sz="3200" b="1" dirty="0">
                <a:solidFill>
                  <a:srgbClr val="FFFF00"/>
                </a:solidFill>
                <a:ea typeface="微软雅黑" panose="020B0503020204020204" pitchFamily="34" charset="-122"/>
              </a:rPr>
              <a:t>耶和华万军之　神啊，我得着你的言语，就当食物吃了，你的言语是我心中的欢喜快乐，因我是称为你名下的人。</a:t>
            </a:r>
          </a:p>
          <a:p>
            <a:pPr algn="l">
              <a:lnSpc>
                <a:spcPct val="112000"/>
              </a:lnSpc>
            </a:pPr>
            <a:r>
              <a:rPr lang="en-US" altLang="zh-CN" sz="3200" b="1" dirty="0">
                <a:solidFill>
                  <a:schemeClr val="bg1"/>
                </a:solidFill>
                <a:ea typeface="微软雅黑" panose="020B0503020204020204" pitchFamily="34" charset="-122"/>
              </a:rPr>
              <a:t>Your words were found, and I ate them, And Your word was to me the joy and rejoicing of my heart; For I am called by Your name, O Lord God of hosts.</a:t>
            </a:r>
          </a:p>
        </p:txBody>
      </p:sp>
    </p:spTree>
    <p:extLst>
      <p:ext uri="{BB962C8B-B14F-4D97-AF65-F5344CB8AC3E}">
        <p14:creationId xmlns:p14="http://schemas.microsoft.com/office/powerpoint/2010/main" val="39583152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4:4】</a:t>
            </a:r>
          </a:p>
          <a:p>
            <a:pPr algn="l">
              <a:lnSpc>
                <a:spcPct val="112000"/>
              </a:lnSpc>
            </a:pPr>
            <a:r>
              <a:rPr lang="zh-CN" altLang="en-US" sz="3200" b="1" dirty="0">
                <a:solidFill>
                  <a:srgbClr val="FFFF00"/>
                </a:solidFill>
                <a:ea typeface="微软雅黑" panose="020B0503020204020204" pitchFamily="34" charset="-122"/>
              </a:rPr>
              <a:t>耶稣却回答说：“经上记着说：‘人活着，不是单靠食物，乃是靠　神口里所出的一切话。’”</a:t>
            </a:r>
          </a:p>
          <a:p>
            <a:pPr algn="l">
              <a:lnSpc>
                <a:spcPct val="112000"/>
              </a:lnSpc>
            </a:pPr>
            <a:r>
              <a:rPr lang="en-US" altLang="zh-CN" sz="3200" b="1" dirty="0">
                <a:solidFill>
                  <a:schemeClr val="bg1"/>
                </a:solidFill>
                <a:ea typeface="微软雅黑" panose="020B0503020204020204" pitchFamily="34" charset="-122"/>
              </a:rPr>
              <a:t>But He answered and said, “It is written, ‘Man shall not live by bread alone, but by every word that proceeds from the mouth of God.’”</a:t>
            </a:r>
          </a:p>
        </p:txBody>
      </p:sp>
    </p:spTree>
    <p:extLst>
      <p:ext uri="{BB962C8B-B14F-4D97-AF65-F5344CB8AC3E}">
        <p14:creationId xmlns:p14="http://schemas.microsoft.com/office/powerpoint/2010/main" val="39583152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00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2:42-43a】</a:t>
            </a:r>
          </a:p>
          <a:p>
            <a:pPr algn="l">
              <a:lnSpc>
                <a:spcPct val="100000"/>
              </a:lnSpc>
            </a:pPr>
            <a:r>
              <a:rPr lang="en-US" altLang="zh-CN" sz="3600" b="1" dirty="0">
                <a:solidFill>
                  <a:srgbClr val="FFFF00"/>
                </a:solidFill>
                <a:ea typeface="微软雅黑" panose="020B0503020204020204" pitchFamily="34" charset="-122"/>
              </a:rPr>
              <a:t>42 </a:t>
            </a:r>
            <a:r>
              <a:rPr lang="zh-CN" altLang="en-US" sz="3600" b="1" dirty="0">
                <a:solidFill>
                  <a:srgbClr val="FFFF00"/>
                </a:solidFill>
                <a:ea typeface="微软雅黑" panose="020B0503020204020204" pitchFamily="34" charset="-122"/>
              </a:rPr>
              <a:t>都恒心遵守使徒的教训，彼此交接、擘饼、祈祷</a:t>
            </a:r>
            <a:r>
              <a:rPr lang="zh-CN" altLang="en-US" sz="3600" b="1" dirty="0" smtClean="0">
                <a:solidFill>
                  <a:srgbClr val="FFFF00"/>
                </a:solidFill>
                <a:ea typeface="微软雅黑" panose="020B0503020204020204" pitchFamily="34" charset="-122"/>
              </a:rPr>
              <a:t>。</a:t>
            </a:r>
            <a:endParaRPr lang="en-US" altLang="zh-CN" sz="3600" b="1" dirty="0" smtClean="0">
              <a:solidFill>
                <a:srgbClr val="FFFF00"/>
              </a:solidFill>
              <a:ea typeface="微软雅黑" panose="020B0503020204020204" pitchFamily="34" charset="-122"/>
            </a:endParaRPr>
          </a:p>
          <a:p>
            <a:pPr algn="l">
              <a:lnSpc>
                <a:spcPct val="100000"/>
              </a:lnSpc>
            </a:pPr>
            <a:r>
              <a:rPr lang="en-US" altLang="zh-CN" sz="3600" b="1" dirty="0" smtClean="0">
                <a:solidFill>
                  <a:schemeClr val="bg1"/>
                </a:solidFill>
                <a:ea typeface="微软雅黑" panose="020B0503020204020204" pitchFamily="34" charset="-122"/>
              </a:rPr>
              <a:t>And </a:t>
            </a:r>
            <a:r>
              <a:rPr lang="en-US" altLang="zh-CN" sz="3600" b="1" dirty="0">
                <a:solidFill>
                  <a:schemeClr val="bg1"/>
                </a:solidFill>
                <a:ea typeface="微软雅黑" panose="020B0503020204020204" pitchFamily="34" charset="-122"/>
              </a:rPr>
              <a:t>they continued steadfastly in the apostles’ doctrine and fellowship, in the breaking of bread, and in prayers.</a:t>
            </a:r>
          </a:p>
          <a:p>
            <a:pPr algn="l">
              <a:lnSpc>
                <a:spcPct val="100000"/>
              </a:lnSpc>
            </a:pPr>
            <a:r>
              <a:rPr lang="en-US" altLang="zh-CN" sz="3600" b="1" dirty="0">
                <a:solidFill>
                  <a:srgbClr val="FFFF00"/>
                </a:solidFill>
                <a:ea typeface="微软雅黑" panose="020B0503020204020204" pitchFamily="34" charset="-122"/>
              </a:rPr>
              <a:t>43a </a:t>
            </a:r>
            <a:r>
              <a:rPr lang="zh-CN" altLang="en-US" sz="3600" b="1" dirty="0">
                <a:solidFill>
                  <a:srgbClr val="FFFF00"/>
                </a:solidFill>
                <a:ea typeface="微软雅黑" panose="020B0503020204020204" pitchFamily="34" charset="-122"/>
              </a:rPr>
              <a:t>众人都惧怕</a:t>
            </a:r>
            <a:r>
              <a:rPr lang="en-US" altLang="zh-CN" sz="3600" b="1" dirty="0" smtClean="0">
                <a:solidFill>
                  <a:srgbClr val="FFFF00"/>
                </a:solidFill>
                <a:ea typeface="微软雅黑" panose="020B0503020204020204" pitchFamily="34" charset="-122"/>
              </a:rPr>
              <a:t>……</a:t>
            </a:r>
          </a:p>
          <a:p>
            <a:pPr algn="l">
              <a:lnSpc>
                <a:spcPct val="100000"/>
              </a:lnSpc>
            </a:pPr>
            <a:r>
              <a:rPr lang="en-US" altLang="zh-CN" sz="3600" b="1" dirty="0" smtClean="0">
                <a:solidFill>
                  <a:schemeClr val="bg1"/>
                </a:solidFill>
                <a:ea typeface="微软雅黑" panose="020B0503020204020204" pitchFamily="34" charset="-122"/>
              </a:rPr>
              <a:t>Then </a:t>
            </a:r>
            <a:r>
              <a:rPr lang="en-US" altLang="zh-CN" sz="3600" b="1" dirty="0">
                <a:solidFill>
                  <a:schemeClr val="bg1"/>
                </a:solidFill>
                <a:ea typeface="微软雅黑" panose="020B0503020204020204" pitchFamily="34" charset="-122"/>
              </a:rPr>
              <a:t>fear came upon every soul….</a:t>
            </a:r>
          </a:p>
        </p:txBody>
      </p:sp>
    </p:spTree>
    <p:extLst>
      <p:ext uri="{BB962C8B-B14F-4D97-AF65-F5344CB8AC3E}">
        <p14:creationId xmlns:p14="http://schemas.microsoft.com/office/powerpoint/2010/main" val="39583152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2:44-47】</a:t>
            </a:r>
          </a:p>
          <a:p>
            <a:pPr algn="l">
              <a:lnSpc>
                <a:spcPct val="112000"/>
              </a:lnSpc>
            </a:pPr>
            <a:r>
              <a:rPr lang="en-US" altLang="zh-CN" sz="3200" b="1" dirty="0">
                <a:solidFill>
                  <a:srgbClr val="FFFF00"/>
                </a:solidFill>
                <a:ea typeface="微软雅黑" panose="020B0503020204020204" pitchFamily="34" charset="-122"/>
              </a:rPr>
              <a:t>44 </a:t>
            </a:r>
            <a:r>
              <a:rPr lang="zh-CN" altLang="en-US" sz="3200" b="1" dirty="0">
                <a:solidFill>
                  <a:srgbClr val="FFFF00"/>
                </a:solidFill>
                <a:ea typeface="微软雅黑" panose="020B0503020204020204" pitchFamily="34" charset="-122"/>
              </a:rPr>
              <a:t>信的人都在一处，凡物公用</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000" b="1" dirty="0" smtClean="0">
                <a:solidFill>
                  <a:schemeClr val="bg1"/>
                </a:solidFill>
                <a:ea typeface="微软雅黑" panose="020B0503020204020204" pitchFamily="34" charset="-122"/>
              </a:rPr>
              <a:t>Now </a:t>
            </a:r>
            <a:r>
              <a:rPr lang="en-US" altLang="zh-CN" sz="3000" b="1" dirty="0">
                <a:solidFill>
                  <a:schemeClr val="bg1"/>
                </a:solidFill>
                <a:ea typeface="微软雅黑" panose="020B0503020204020204" pitchFamily="34" charset="-122"/>
              </a:rPr>
              <a:t>all who believed were together, and had all things in common,</a:t>
            </a:r>
          </a:p>
          <a:p>
            <a:pPr algn="l">
              <a:lnSpc>
                <a:spcPct val="112000"/>
              </a:lnSpc>
            </a:pPr>
            <a:r>
              <a:rPr lang="en-US" altLang="zh-CN" sz="3200" b="1" dirty="0">
                <a:solidFill>
                  <a:srgbClr val="FFFF00"/>
                </a:solidFill>
                <a:ea typeface="微软雅黑" panose="020B0503020204020204" pitchFamily="34" charset="-122"/>
              </a:rPr>
              <a:t>45 </a:t>
            </a:r>
            <a:r>
              <a:rPr lang="zh-CN" altLang="en-US" sz="3200" b="1" dirty="0">
                <a:solidFill>
                  <a:srgbClr val="FFFF00"/>
                </a:solidFill>
                <a:ea typeface="微软雅黑" panose="020B0503020204020204" pitchFamily="34" charset="-122"/>
              </a:rPr>
              <a:t>并且卖了田产、家业，照各人所需用的分给各人。</a:t>
            </a:r>
            <a:r>
              <a:rPr lang="en-US" altLang="zh-CN" sz="3000" b="1" dirty="0">
                <a:solidFill>
                  <a:schemeClr val="bg1"/>
                </a:solidFill>
                <a:ea typeface="微软雅黑" panose="020B0503020204020204" pitchFamily="34" charset="-122"/>
              </a:rPr>
              <a:t>and sold their possessions and goods, and divided them among all, as anyone had need.</a:t>
            </a:r>
          </a:p>
          <a:p>
            <a:pPr algn="l">
              <a:lnSpc>
                <a:spcPct val="112000"/>
              </a:lnSpc>
            </a:pPr>
            <a:r>
              <a:rPr lang="en-US" altLang="zh-CN" sz="3200" b="1" dirty="0">
                <a:solidFill>
                  <a:srgbClr val="FFFF00"/>
                </a:solidFill>
                <a:ea typeface="微软雅黑" panose="020B0503020204020204" pitchFamily="34" charset="-122"/>
              </a:rPr>
              <a:t>46 </a:t>
            </a:r>
            <a:r>
              <a:rPr lang="zh-CN" altLang="en-US" sz="3200" b="1" dirty="0">
                <a:solidFill>
                  <a:srgbClr val="FFFF00"/>
                </a:solidFill>
                <a:ea typeface="微软雅黑" panose="020B0503020204020204" pitchFamily="34" charset="-122"/>
              </a:rPr>
              <a:t>他们天天同心合意恒切地在殿里，且在家中擘饼，存着欢喜诚实的心用饭，</a:t>
            </a:r>
            <a:r>
              <a:rPr lang="en-US" altLang="zh-CN" sz="3000" b="1" dirty="0">
                <a:solidFill>
                  <a:schemeClr val="bg1"/>
                </a:solidFill>
                <a:ea typeface="微软雅黑" panose="020B0503020204020204" pitchFamily="34" charset="-122"/>
              </a:rPr>
              <a:t>So continuing daily with one accord in the temple, and breaking bread from house to house, they ate their food with gladness and simplicity of heart</a:t>
            </a:r>
            <a:r>
              <a:rPr lang="en-US" altLang="zh-CN" sz="3000" b="1" dirty="0" smtClean="0">
                <a:solidFill>
                  <a:schemeClr val="bg1"/>
                </a:solidFill>
                <a:ea typeface="微软雅黑" panose="020B0503020204020204" pitchFamily="34" charset="-122"/>
              </a:rPr>
              <a:t>,</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885616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2:44-47】</a:t>
            </a:r>
          </a:p>
          <a:p>
            <a:pPr algn="l">
              <a:lnSpc>
                <a:spcPct val="112000"/>
              </a:lnSpc>
            </a:pPr>
            <a:r>
              <a:rPr lang="en-US" altLang="zh-CN" sz="3200" b="1" dirty="0" smtClean="0">
                <a:solidFill>
                  <a:srgbClr val="FFFF00"/>
                </a:solidFill>
                <a:ea typeface="微软雅黑" panose="020B0503020204020204" pitchFamily="34" charset="-122"/>
              </a:rPr>
              <a:t>47 </a:t>
            </a:r>
            <a:r>
              <a:rPr lang="zh-CN" altLang="en-US" sz="3200" b="1" dirty="0">
                <a:solidFill>
                  <a:srgbClr val="FFFF00"/>
                </a:solidFill>
                <a:ea typeface="微软雅黑" panose="020B0503020204020204" pitchFamily="34" charset="-122"/>
              </a:rPr>
              <a:t>赞美　神，得众民的喜爱。主将得救的人天天加给他们。</a:t>
            </a:r>
          </a:p>
          <a:p>
            <a:pPr algn="l">
              <a:lnSpc>
                <a:spcPct val="112000"/>
              </a:lnSpc>
            </a:pPr>
            <a:r>
              <a:rPr lang="en-US" altLang="zh-CN" sz="3200" b="1" dirty="0">
                <a:solidFill>
                  <a:schemeClr val="bg1"/>
                </a:solidFill>
                <a:ea typeface="微软雅黑" panose="020B0503020204020204" pitchFamily="34" charset="-122"/>
              </a:rPr>
              <a:t>praising God and having favor with all the people. And the Lord added to the church daily those who were being saved.</a:t>
            </a:r>
          </a:p>
        </p:txBody>
      </p:sp>
    </p:spTree>
    <p:extLst>
      <p:ext uri="{BB962C8B-B14F-4D97-AF65-F5344CB8AC3E}">
        <p14:creationId xmlns:p14="http://schemas.microsoft.com/office/powerpoint/2010/main" val="38680469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2:46】</a:t>
            </a:r>
          </a:p>
          <a:p>
            <a:pPr algn="l">
              <a:lnSpc>
                <a:spcPct val="112000"/>
              </a:lnSpc>
            </a:pPr>
            <a:r>
              <a:rPr lang="zh-CN" altLang="en-US" sz="3200" b="1" dirty="0">
                <a:solidFill>
                  <a:srgbClr val="FFFF00"/>
                </a:solidFill>
                <a:ea typeface="微软雅黑" panose="020B0503020204020204" pitchFamily="34" charset="-122"/>
              </a:rPr>
              <a:t>他们天天同心合意恒切地在殿里，且在家中擘饼，存着欢喜诚实的心用饭，</a:t>
            </a:r>
          </a:p>
          <a:p>
            <a:pPr algn="l">
              <a:lnSpc>
                <a:spcPct val="112000"/>
              </a:lnSpc>
            </a:pPr>
            <a:r>
              <a:rPr lang="en-US" altLang="zh-CN" sz="3200" b="1" dirty="0">
                <a:solidFill>
                  <a:schemeClr val="bg1"/>
                </a:solidFill>
                <a:ea typeface="微软雅黑" panose="020B0503020204020204" pitchFamily="34" charset="-122"/>
              </a:rPr>
              <a:t>So continuing daily with one accord in the temple, and breaking bread from house to house, they ate their food with gladness and simplicity of heart,</a:t>
            </a:r>
          </a:p>
        </p:txBody>
      </p:sp>
    </p:spTree>
    <p:extLst>
      <p:ext uri="{BB962C8B-B14F-4D97-AF65-F5344CB8AC3E}">
        <p14:creationId xmlns:p14="http://schemas.microsoft.com/office/powerpoint/2010/main" val="18885616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16:8-11】</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我将耶和华常摆在我面前，因祂在我右边，我便不至摇动。</a:t>
            </a:r>
            <a:r>
              <a:rPr lang="en-US" altLang="zh-CN" sz="3200" b="1" dirty="0">
                <a:solidFill>
                  <a:schemeClr val="bg1"/>
                </a:solidFill>
                <a:ea typeface="微软雅黑" panose="020B0503020204020204" pitchFamily="34" charset="-122"/>
              </a:rPr>
              <a:t>I have set the Lord always before me; Because He is at my right hand I shall not be moved.</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因此，我的心欢喜，我的灵（原文作“荣耀”）快乐，我的肉身也要安然居住</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Therefore </a:t>
            </a:r>
            <a:r>
              <a:rPr lang="en-US" altLang="zh-CN" sz="3200" b="1" dirty="0">
                <a:solidFill>
                  <a:schemeClr val="bg1"/>
                </a:solidFill>
                <a:ea typeface="微软雅黑" panose="020B0503020204020204" pitchFamily="34" charset="-122"/>
              </a:rPr>
              <a:t>my heart is glad, and my glory rejoices; My flesh also will rest in hope.</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因为你必不将我的灵魂撇在阴间，也不叫你的圣者见朽坏。</a:t>
            </a:r>
            <a:r>
              <a:rPr lang="en-US" altLang="zh-CN" sz="3200" b="1" dirty="0">
                <a:solidFill>
                  <a:schemeClr val="bg1"/>
                </a:solidFill>
                <a:ea typeface="微软雅黑" panose="020B0503020204020204" pitchFamily="34" charset="-122"/>
              </a:rPr>
              <a:t>For You will not leave my soul in </a:t>
            </a:r>
            <a:r>
              <a:rPr lang="en-US" altLang="zh-CN" sz="3200" b="1" dirty="0" err="1">
                <a:solidFill>
                  <a:schemeClr val="bg1"/>
                </a:solidFill>
                <a:ea typeface="微软雅黑" panose="020B0503020204020204" pitchFamily="34" charset="-122"/>
              </a:rPr>
              <a:t>Sheol</a:t>
            </a:r>
            <a:r>
              <a:rPr lang="en-US" altLang="zh-CN" sz="3200" b="1" dirty="0">
                <a:solidFill>
                  <a:schemeClr val="bg1"/>
                </a:solidFill>
                <a:ea typeface="微软雅黑" panose="020B0503020204020204" pitchFamily="34" charset="-122"/>
              </a:rPr>
              <a:t>, Nor will You allow Your Holy One to see corruption</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750932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16:8-11】</a:t>
            </a:r>
          </a:p>
          <a:p>
            <a:pPr algn="l">
              <a:lnSpc>
                <a:spcPct val="112000"/>
              </a:lnSpc>
            </a:pPr>
            <a:r>
              <a:rPr lang="en-US" altLang="zh-CN" sz="3200" b="1" dirty="0" smtClean="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你必将生命的道路指示我。在你面前有满足的喜乐，在你右手中有永远的福乐。</a:t>
            </a:r>
          </a:p>
          <a:p>
            <a:pPr algn="l">
              <a:lnSpc>
                <a:spcPct val="112000"/>
              </a:lnSpc>
            </a:pPr>
            <a:r>
              <a:rPr lang="en-US" altLang="zh-CN" sz="3200" b="1" dirty="0">
                <a:solidFill>
                  <a:schemeClr val="bg1"/>
                </a:solidFill>
                <a:ea typeface="微软雅黑" panose="020B0503020204020204" pitchFamily="34" charset="-122"/>
              </a:rPr>
              <a:t>You will show me the path of life; In Your presence is fullness of joy; At Your right hand are pleasures forevermore.</a:t>
            </a:r>
          </a:p>
        </p:txBody>
      </p:sp>
    </p:spTree>
    <p:extLst>
      <p:ext uri="{BB962C8B-B14F-4D97-AF65-F5344CB8AC3E}">
        <p14:creationId xmlns:p14="http://schemas.microsoft.com/office/powerpoint/2010/main" val="2592299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2:36-47】</a:t>
            </a:r>
          </a:p>
          <a:p>
            <a:pPr algn="l">
              <a:lnSpc>
                <a:spcPct val="112000"/>
              </a:lnSpc>
            </a:pPr>
            <a:r>
              <a:rPr lang="en-US" altLang="zh-CN" sz="3000" b="1" dirty="0">
                <a:solidFill>
                  <a:srgbClr val="FFFF00"/>
                </a:solidFill>
                <a:ea typeface="微软雅黑" panose="020B0503020204020204" pitchFamily="34" charset="-122"/>
              </a:rPr>
              <a:t>36 “</a:t>
            </a:r>
            <a:r>
              <a:rPr lang="zh-CN" altLang="en-US" sz="3000" b="1" dirty="0">
                <a:solidFill>
                  <a:srgbClr val="FFFF00"/>
                </a:solidFill>
                <a:ea typeface="微软雅黑" panose="020B0503020204020204" pitchFamily="34" charset="-122"/>
              </a:rPr>
              <a:t>故此，以色列全家当确实地知道，你们钉在十字架上的这位耶稣，　神已经立祂为主、为基督了。” </a:t>
            </a:r>
            <a:endParaRPr lang="en-US" altLang="zh-CN" sz="3000" b="1" dirty="0" smtClean="0">
              <a:solidFill>
                <a:srgbClr val="FFFF00"/>
              </a:solidFill>
              <a:ea typeface="微软雅黑" panose="020B0503020204020204" pitchFamily="34" charset="-122"/>
            </a:endParaRPr>
          </a:p>
          <a:p>
            <a:pPr algn="l">
              <a:lnSpc>
                <a:spcPct val="112000"/>
              </a:lnSpc>
            </a:pPr>
            <a:r>
              <a:rPr lang="zh-CN" altLang="en-US" sz="3000" b="1" dirty="0" smtClean="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Therefore let all the house of Israel know assuredly that God has made this Jesus, whom you crucified, both Lord and Christ.”</a:t>
            </a:r>
          </a:p>
          <a:p>
            <a:pPr algn="l">
              <a:lnSpc>
                <a:spcPct val="112000"/>
              </a:lnSpc>
            </a:pPr>
            <a:r>
              <a:rPr lang="en-US" altLang="zh-CN" sz="3000" b="1" dirty="0">
                <a:solidFill>
                  <a:srgbClr val="FFFF00"/>
                </a:solidFill>
                <a:ea typeface="微软雅黑" panose="020B0503020204020204" pitchFamily="34" charset="-122"/>
              </a:rPr>
              <a:t>37 </a:t>
            </a:r>
            <a:r>
              <a:rPr lang="zh-CN" altLang="en-US" sz="3000" b="1" dirty="0">
                <a:solidFill>
                  <a:srgbClr val="FFFF00"/>
                </a:solidFill>
                <a:ea typeface="微软雅黑" panose="020B0503020204020204" pitchFamily="34" charset="-122"/>
              </a:rPr>
              <a:t>众人听见这话，觉得扎心，就对彼得和其余的使徒说：“弟兄们，我们当怎样行？” </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Now </a:t>
            </a:r>
            <a:r>
              <a:rPr lang="en-US" altLang="zh-CN" sz="3000" b="1" dirty="0">
                <a:solidFill>
                  <a:schemeClr val="bg1"/>
                </a:solidFill>
                <a:ea typeface="微软雅黑" panose="020B0503020204020204" pitchFamily="34" charset="-122"/>
              </a:rPr>
              <a:t>when they heard this, they were cut to the heart, and said to Peter and the rest of the apostles, “Men and brethren, what shall we do?”</a:t>
            </a:r>
          </a:p>
        </p:txBody>
      </p:sp>
    </p:spTree>
    <p:extLst>
      <p:ext uri="{BB962C8B-B14F-4D97-AF65-F5344CB8AC3E}">
        <p14:creationId xmlns:p14="http://schemas.microsoft.com/office/powerpoint/2010/main" val="23432332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出埃及记 </a:t>
            </a:r>
            <a:r>
              <a:rPr lang="en-US" altLang="zh-CN" sz="3200" b="1" u="sng" dirty="0">
                <a:solidFill>
                  <a:schemeClr val="bg1"/>
                </a:solidFill>
                <a:ea typeface="微软雅黑" panose="020B0503020204020204" pitchFamily="34" charset="-122"/>
              </a:rPr>
              <a:t>Exodus 32:1-6】</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百姓见摩西迟延不下山，就大家聚集到亚伦那里，对他说：“起来，为我们作神像，可以在我们前面引路，因为领我们出埃及地的那个摩西，我们不知道他遭了什么事。” </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Now </a:t>
            </a:r>
            <a:r>
              <a:rPr lang="en-US" altLang="zh-CN" sz="3200" b="1" dirty="0">
                <a:solidFill>
                  <a:schemeClr val="bg1"/>
                </a:solidFill>
                <a:ea typeface="微软雅黑" panose="020B0503020204020204" pitchFamily="34" charset="-122"/>
              </a:rPr>
              <a:t>when the people saw that Moses delayed coming down from the mountain, the people gathered together to Aaron, and said to him, “Come, make us gods that shall go before us; for as for this Moses, the man who brought us up out of the land of Egypt, we do not know what has become of him</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750932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出埃及记 </a:t>
            </a:r>
            <a:r>
              <a:rPr lang="en-US" altLang="zh-CN" sz="3200" b="1" u="sng" dirty="0">
                <a:solidFill>
                  <a:schemeClr val="bg1"/>
                </a:solidFill>
                <a:ea typeface="微软雅黑" panose="020B0503020204020204" pitchFamily="34" charset="-122"/>
              </a:rPr>
              <a:t>Exodus 32:1-6】</a:t>
            </a:r>
          </a:p>
          <a:p>
            <a:pPr algn="l">
              <a:lnSpc>
                <a:spcPct val="112000"/>
              </a:lnSpc>
            </a:pPr>
            <a:r>
              <a:rPr lang="en-US" altLang="zh-CN" sz="3200" b="1" dirty="0" smtClean="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亚伦对他们说：“你们去摘下你们妻子、儿女耳上的金环，拿来给我。” </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Aaron said to them, “Break off the golden earrings which are in the ears of your wives, your sons, and your daughters, and bring them to me</a:t>
            </a:r>
            <a:r>
              <a:rPr lang="en-US" altLang="zh-CN" sz="3200" b="1" dirty="0" smtClean="0">
                <a:solidFill>
                  <a:schemeClr val="bg1"/>
                </a:solidFill>
                <a:ea typeface="微软雅黑" panose="020B0503020204020204" pitchFamily="34" charset="-122"/>
              </a:rPr>
              <a:t>.”</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百姓就都摘下他们耳上的金环，拿来给亚伦</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So </a:t>
            </a:r>
            <a:r>
              <a:rPr lang="en-US" altLang="zh-CN" sz="3200" b="1" dirty="0">
                <a:solidFill>
                  <a:schemeClr val="bg1"/>
                </a:solidFill>
                <a:ea typeface="微软雅黑" panose="020B0503020204020204" pitchFamily="34" charset="-122"/>
              </a:rPr>
              <a:t>all the people broke off the golden earrings which were in their ears, and brought them to Aaron.</a:t>
            </a:r>
          </a:p>
        </p:txBody>
      </p:sp>
    </p:spTree>
    <p:extLst>
      <p:ext uri="{BB962C8B-B14F-4D97-AF65-F5344CB8AC3E}">
        <p14:creationId xmlns:p14="http://schemas.microsoft.com/office/powerpoint/2010/main" val="20432955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出埃及记 </a:t>
            </a:r>
            <a:r>
              <a:rPr lang="en-US" altLang="zh-CN" sz="3200" b="1" u="sng" dirty="0">
                <a:solidFill>
                  <a:schemeClr val="bg1"/>
                </a:solidFill>
                <a:ea typeface="微软雅黑" panose="020B0503020204020204" pitchFamily="34" charset="-122"/>
              </a:rPr>
              <a:t>Exodus 32:1-6】</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亚伦从他们手里接过来，铸了一只牛犊，用雕刻的器具作成。他们就说：“以色列啊，这是领你出埃及地的神。” </a:t>
            </a:r>
            <a:r>
              <a:rPr lang="en-US" altLang="zh-CN" sz="3000" b="1" dirty="0">
                <a:solidFill>
                  <a:schemeClr val="bg1"/>
                </a:solidFill>
                <a:ea typeface="微软雅黑" panose="020B0503020204020204" pitchFamily="34" charset="-122"/>
              </a:rPr>
              <a:t>And he received the gold from their hand, and he fashioned it with an engraving tool, and made a molded calf</a:t>
            </a:r>
            <a:r>
              <a:rPr lang="en-US" altLang="zh-CN" sz="3000" b="1" dirty="0" smtClean="0">
                <a:solidFill>
                  <a:schemeClr val="bg1"/>
                </a:solidFill>
                <a:ea typeface="微软雅黑" panose="020B0503020204020204" pitchFamily="34" charset="-122"/>
              </a:rPr>
              <a:t>. Then </a:t>
            </a:r>
            <a:r>
              <a:rPr lang="en-US" altLang="zh-CN" sz="3000" b="1" dirty="0">
                <a:solidFill>
                  <a:schemeClr val="bg1"/>
                </a:solidFill>
                <a:ea typeface="微软雅黑" panose="020B0503020204020204" pitchFamily="34" charset="-122"/>
              </a:rPr>
              <a:t>they said, “This is your god, O Israel, that brought you out of the land of Egypt!”</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亚伦看见，就在牛犊面前筑坛，且宣告说：“明日要向耶和华守节。” </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So </a:t>
            </a:r>
            <a:r>
              <a:rPr lang="en-US" altLang="zh-CN" sz="3000" b="1" dirty="0">
                <a:solidFill>
                  <a:schemeClr val="bg1"/>
                </a:solidFill>
                <a:ea typeface="微软雅黑" panose="020B0503020204020204" pitchFamily="34" charset="-122"/>
              </a:rPr>
              <a:t>when Aaron saw it, he built an altar before it. And Aaron made a proclamation and said, “Tomorrow is a feast to the Lord.”</a:t>
            </a:r>
          </a:p>
        </p:txBody>
      </p:sp>
    </p:spTree>
    <p:extLst>
      <p:ext uri="{BB962C8B-B14F-4D97-AF65-F5344CB8AC3E}">
        <p14:creationId xmlns:p14="http://schemas.microsoft.com/office/powerpoint/2010/main" val="20432955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出埃及记 </a:t>
            </a:r>
            <a:r>
              <a:rPr lang="en-US" altLang="zh-CN" sz="3200" b="1" u="sng" dirty="0">
                <a:solidFill>
                  <a:schemeClr val="bg1"/>
                </a:solidFill>
                <a:ea typeface="微软雅黑" panose="020B0503020204020204" pitchFamily="34" charset="-122"/>
              </a:rPr>
              <a:t>Exodus 32:1-6】</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次日清早，百姓起来献燔祭和平安祭，就坐下吃喝，起来玩耍。</a:t>
            </a:r>
          </a:p>
          <a:p>
            <a:pPr algn="l">
              <a:lnSpc>
                <a:spcPct val="112000"/>
              </a:lnSpc>
            </a:pPr>
            <a:r>
              <a:rPr lang="en-US" altLang="zh-CN" sz="3200" b="1" dirty="0">
                <a:solidFill>
                  <a:schemeClr val="bg1"/>
                </a:solidFill>
                <a:ea typeface="微软雅黑" panose="020B0503020204020204" pitchFamily="34" charset="-122"/>
              </a:rPr>
              <a:t>Then they rose early on the next day, offered burnt offerings, and brought peace offerings; and the people sat down to eat and drink, and rose up to play.</a:t>
            </a:r>
          </a:p>
        </p:txBody>
      </p:sp>
    </p:spTree>
    <p:extLst>
      <p:ext uri="{BB962C8B-B14F-4D97-AF65-F5344CB8AC3E}">
        <p14:creationId xmlns:p14="http://schemas.microsoft.com/office/powerpoint/2010/main" val="20432955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2:36-47】</a:t>
            </a:r>
          </a:p>
          <a:p>
            <a:pPr algn="l">
              <a:lnSpc>
                <a:spcPct val="112000"/>
              </a:lnSpc>
            </a:pPr>
            <a:r>
              <a:rPr lang="en-US" altLang="zh-CN" sz="3000" b="1" dirty="0">
                <a:solidFill>
                  <a:srgbClr val="FFFF00"/>
                </a:solidFill>
                <a:ea typeface="微软雅黑" panose="020B0503020204020204" pitchFamily="34" charset="-122"/>
              </a:rPr>
              <a:t>38 </a:t>
            </a:r>
            <a:r>
              <a:rPr lang="zh-CN" altLang="en-US" sz="3000" b="1" dirty="0">
                <a:solidFill>
                  <a:srgbClr val="FFFF00"/>
                </a:solidFill>
                <a:ea typeface="微软雅黑" panose="020B0503020204020204" pitchFamily="34" charset="-122"/>
              </a:rPr>
              <a:t>彼得说：“你们各人要悔改，奉耶稣基督的名受洗，叫你们的罪得赦，就必领受所赐的圣灵</a:t>
            </a:r>
            <a:r>
              <a:rPr lang="zh-CN" altLang="en-US" sz="3000" b="1" dirty="0" smtClean="0">
                <a:solidFill>
                  <a:srgbClr val="FFFF00"/>
                </a:solidFill>
                <a:ea typeface="微软雅黑" panose="020B0503020204020204" pitchFamily="34" charset="-122"/>
              </a:rPr>
              <a:t>；</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Then </a:t>
            </a:r>
            <a:r>
              <a:rPr lang="en-US" altLang="zh-CN" sz="3000" b="1" dirty="0">
                <a:solidFill>
                  <a:schemeClr val="bg1"/>
                </a:solidFill>
                <a:ea typeface="微软雅黑" panose="020B0503020204020204" pitchFamily="34" charset="-122"/>
              </a:rPr>
              <a:t>Peter said to them, “Repent, and let every one of you be baptized in the name of Jesus Christ for the remission of sins; and you shall receive the gift of the Holy Spirit.</a:t>
            </a:r>
          </a:p>
          <a:p>
            <a:pPr algn="l">
              <a:lnSpc>
                <a:spcPct val="112000"/>
              </a:lnSpc>
            </a:pPr>
            <a:r>
              <a:rPr lang="en-US" altLang="zh-CN" sz="3000" b="1" dirty="0">
                <a:solidFill>
                  <a:srgbClr val="FFFF00"/>
                </a:solidFill>
                <a:ea typeface="微软雅黑" panose="020B0503020204020204" pitchFamily="34" charset="-122"/>
              </a:rPr>
              <a:t>39 </a:t>
            </a:r>
            <a:r>
              <a:rPr lang="zh-CN" altLang="en-US" sz="3000" b="1" dirty="0">
                <a:solidFill>
                  <a:srgbClr val="FFFF00"/>
                </a:solidFill>
                <a:ea typeface="微软雅黑" panose="020B0503020204020204" pitchFamily="34" charset="-122"/>
              </a:rPr>
              <a:t>因为这应许是给你们和你们的儿女，并一切在远方的人，就是主我们　神所召来的。” </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For </a:t>
            </a:r>
            <a:r>
              <a:rPr lang="en-US" altLang="zh-CN" sz="3000" b="1" dirty="0">
                <a:solidFill>
                  <a:schemeClr val="bg1"/>
                </a:solidFill>
                <a:ea typeface="微软雅黑" panose="020B0503020204020204" pitchFamily="34" charset="-122"/>
              </a:rPr>
              <a:t>the promise is to you and to your children, and to all who are afar off, as many as the Lord our God will call.”</a:t>
            </a:r>
          </a:p>
        </p:txBody>
      </p:sp>
    </p:spTree>
    <p:extLst>
      <p:ext uri="{BB962C8B-B14F-4D97-AF65-F5344CB8AC3E}">
        <p14:creationId xmlns:p14="http://schemas.microsoft.com/office/powerpoint/2010/main" val="24260538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2:36-47】</a:t>
            </a:r>
          </a:p>
          <a:p>
            <a:pPr algn="l">
              <a:lnSpc>
                <a:spcPct val="112000"/>
              </a:lnSpc>
            </a:pPr>
            <a:r>
              <a:rPr lang="en-US" altLang="zh-CN" sz="3000" b="1" dirty="0">
                <a:solidFill>
                  <a:srgbClr val="FFFF00"/>
                </a:solidFill>
                <a:ea typeface="微软雅黑" panose="020B0503020204020204" pitchFamily="34" charset="-122"/>
              </a:rPr>
              <a:t>40 </a:t>
            </a:r>
            <a:r>
              <a:rPr lang="zh-CN" altLang="en-US" sz="3000" b="1" dirty="0">
                <a:solidFill>
                  <a:srgbClr val="FFFF00"/>
                </a:solidFill>
                <a:ea typeface="微软雅黑" panose="020B0503020204020204" pitchFamily="34" charset="-122"/>
              </a:rPr>
              <a:t>彼得还用许多话作见证，劝勉他们说：“你们当救自己脱离这弯曲的世代。” </a:t>
            </a:r>
            <a:r>
              <a:rPr lang="en-US" altLang="zh-CN" sz="3000" b="1" dirty="0">
                <a:solidFill>
                  <a:schemeClr val="bg1"/>
                </a:solidFill>
                <a:ea typeface="微软雅黑" panose="020B0503020204020204" pitchFamily="34" charset="-122"/>
              </a:rPr>
              <a:t>And with many other words he testified and exhorted them, saying, “Be saved from this perverse generation.”</a:t>
            </a:r>
          </a:p>
          <a:p>
            <a:pPr algn="l">
              <a:lnSpc>
                <a:spcPct val="112000"/>
              </a:lnSpc>
            </a:pPr>
            <a:r>
              <a:rPr lang="en-US" altLang="zh-CN" sz="3000" b="1" dirty="0">
                <a:solidFill>
                  <a:srgbClr val="FFFF00"/>
                </a:solidFill>
                <a:ea typeface="微软雅黑" panose="020B0503020204020204" pitchFamily="34" charset="-122"/>
              </a:rPr>
              <a:t>41 </a:t>
            </a:r>
            <a:r>
              <a:rPr lang="zh-CN" altLang="en-US" sz="3000" b="1" dirty="0">
                <a:solidFill>
                  <a:srgbClr val="FFFF00"/>
                </a:solidFill>
                <a:ea typeface="微软雅黑" panose="020B0503020204020204" pitchFamily="34" charset="-122"/>
              </a:rPr>
              <a:t>于是，领受他话的人就受了洗。那一天，门徒约添了三千人，</a:t>
            </a:r>
            <a:r>
              <a:rPr lang="en-US" altLang="zh-CN" sz="3000" b="1" dirty="0">
                <a:solidFill>
                  <a:schemeClr val="bg1"/>
                </a:solidFill>
                <a:ea typeface="微软雅黑" panose="020B0503020204020204" pitchFamily="34" charset="-122"/>
              </a:rPr>
              <a:t>Then those who gladly received his word were baptized; and that day about three thousand souls were added to them.</a:t>
            </a:r>
          </a:p>
          <a:p>
            <a:pPr algn="l">
              <a:lnSpc>
                <a:spcPct val="112000"/>
              </a:lnSpc>
            </a:pPr>
            <a:r>
              <a:rPr lang="en-US" altLang="zh-CN" sz="3000" b="1" dirty="0">
                <a:solidFill>
                  <a:srgbClr val="FFFF00"/>
                </a:solidFill>
                <a:ea typeface="微软雅黑" panose="020B0503020204020204" pitchFamily="34" charset="-122"/>
              </a:rPr>
              <a:t>42 </a:t>
            </a:r>
            <a:r>
              <a:rPr lang="zh-CN" altLang="en-US" sz="3000" b="1" dirty="0">
                <a:solidFill>
                  <a:srgbClr val="FFFF00"/>
                </a:solidFill>
                <a:ea typeface="微软雅黑" panose="020B0503020204020204" pitchFamily="34" charset="-122"/>
              </a:rPr>
              <a:t>都恒心遵守使徒的教训，彼此交接、擘饼、祈祷</a:t>
            </a:r>
            <a:r>
              <a:rPr lang="zh-CN" altLang="en-US" sz="3000" b="1" dirty="0" smtClean="0">
                <a:solidFill>
                  <a:srgbClr val="FFFF00"/>
                </a:solidFill>
                <a:ea typeface="微软雅黑" panose="020B0503020204020204" pitchFamily="34" charset="-122"/>
              </a:rPr>
              <a:t>。</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And </a:t>
            </a:r>
            <a:r>
              <a:rPr lang="en-US" altLang="zh-CN" sz="3000" b="1" dirty="0">
                <a:solidFill>
                  <a:schemeClr val="bg1"/>
                </a:solidFill>
                <a:ea typeface="微软雅黑" panose="020B0503020204020204" pitchFamily="34" charset="-122"/>
              </a:rPr>
              <a:t>they continued steadfastly in the apostles’ doctrine and fellowship, in the breaking of bread, and in prayers.</a:t>
            </a:r>
          </a:p>
        </p:txBody>
      </p:sp>
    </p:spTree>
    <p:extLst>
      <p:ext uri="{BB962C8B-B14F-4D97-AF65-F5344CB8AC3E}">
        <p14:creationId xmlns:p14="http://schemas.microsoft.com/office/powerpoint/2010/main" val="31216010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2:36-47】</a:t>
            </a:r>
          </a:p>
          <a:p>
            <a:pPr algn="l">
              <a:lnSpc>
                <a:spcPct val="112000"/>
              </a:lnSpc>
            </a:pPr>
            <a:r>
              <a:rPr lang="en-US" altLang="zh-CN" sz="3000" b="1" dirty="0">
                <a:solidFill>
                  <a:srgbClr val="FFFF00"/>
                </a:solidFill>
                <a:ea typeface="微软雅黑" panose="020B0503020204020204" pitchFamily="34" charset="-122"/>
              </a:rPr>
              <a:t>43 </a:t>
            </a:r>
            <a:r>
              <a:rPr lang="zh-CN" altLang="en-US" sz="3000" b="1" dirty="0">
                <a:solidFill>
                  <a:srgbClr val="FFFF00"/>
                </a:solidFill>
                <a:ea typeface="微软雅黑" panose="020B0503020204020204" pitchFamily="34" charset="-122"/>
              </a:rPr>
              <a:t>众人都惧怕。使徒又行了许多奇事神迹</a:t>
            </a:r>
            <a:r>
              <a:rPr lang="zh-CN" altLang="en-US" sz="3000" b="1" dirty="0" smtClean="0">
                <a:solidFill>
                  <a:srgbClr val="FFFF00"/>
                </a:solidFill>
                <a:ea typeface="微软雅黑" panose="020B0503020204020204" pitchFamily="34" charset="-122"/>
              </a:rPr>
              <a:t>。</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Then </a:t>
            </a:r>
            <a:r>
              <a:rPr lang="en-US" altLang="zh-CN" sz="3000" b="1" dirty="0">
                <a:solidFill>
                  <a:schemeClr val="bg1"/>
                </a:solidFill>
                <a:ea typeface="微软雅黑" panose="020B0503020204020204" pitchFamily="34" charset="-122"/>
              </a:rPr>
              <a:t>fear came upon every soul, and many wonders and signs were done through the apostles.</a:t>
            </a:r>
          </a:p>
          <a:p>
            <a:pPr algn="l">
              <a:lnSpc>
                <a:spcPct val="112000"/>
              </a:lnSpc>
            </a:pPr>
            <a:r>
              <a:rPr lang="en-US" altLang="zh-CN" sz="3000" b="1" dirty="0">
                <a:solidFill>
                  <a:srgbClr val="FFFF00"/>
                </a:solidFill>
                <a:ea typeface="微软雅黑" panose="020B0503020204020204" pitchFamily="34" charset="-122"/>
              </a:rPr>
              <a:t>44 </a:t>
            </a:r>
            <a:r>
              <a:rPr lang="zh-CN" altLang="en-US" sz="3000" b="1" dirty="0">
                <a:solidFill>
                  <a:srgbClr val="FFFF00"/>
                </a:solidFill>
                <a:ea typeface="微软雅黑" panose="020B0503020204020204" pitchFamily="34" charset="-122"/>
              </a:rPr>
              <a:t>信的人都在一处，凡物公用</a:t>
            </a:r>
            <a:r>
              <a:rPr lang="zh-CN" altLang="en-US" sz="3000" b="1" dirty="0" smtClean="0">
                <a:solidFill>
                  <a:srgbClr val="FFFF00"/>
                </a:solidFill>
                <a:ea typeface="微软雅黑" panose="020B0503020204020204" pitchFamily="34" charset="-122"/>
              </a:rPr>
              <a:t>，</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Now </a:t>
            </a:r>
            <a:r>
              <a:rPr lang="en-US" altLang="zh-CN" sz="3000" b="1" dirty="0">
                <a:solidFill>
                  <a:schemeClr val="bg1"/>
                </a:solidFill>
                <a:ea typeface="微软雅黑" panose="020B0503020204020204" pitchFamily="34" charset="-122"/>
              </a:rPr>
              <a:t>all who believed were together, and had all things in common,</a:t>
            </a:r>
          </a:p>
          <a:p>
            <a:pPr algn="l">
              <a:lnSpc>
                <a:spcPct val="112000"/>
              </a:lnSpc>
            </a:pPr>
            <a:r>
              <a:rPr lang="en-US" altLang="zh-CN" sz="3000" b="1" dirty="0">
                <a:solidFill>
                  <a:srgbClr val="FFFF00"/>
                </a:solidFill>
                <a:ea typeface="微软雅黑" panose="020B0503020204020204" pitchFamily="34" charset="-122"/>
              </a:rPr>
              <a:t>45 </a:t>
            </a:r>
            <a:r>
              <a:rPr lang="zh-CN" altLang="en-US" sz="3000" b="1" dirty="0">
                <a:solidFill>
                  <a:srgbClr val="FFFF00"/>
                </a:solidFill>
                <a:ea typeface="微软雅黑" panose="020B0503020204020204" pitchFamily="34" charset="-122"/>
              </a:rPr>
              <a:t>并且卖了田产、家业，照各人所需用的分给各人</a:t>
            </a:r>
            <a:r>
              <a:rPr lang="zh-CN" altLang="en-US" sz="3000" b="1" dirty="0" smtClean="0">
                <a:solidFill>
                  <a:srgbClr val="FFFF00"/>
                </a:solidFill>
                <a:ea typeface="微软雅黑" panose="020B0503020204020204" pitchFamily="34" charset="-122"/>
              </a:rPr>
              <a:t>。</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and </a:t>
            </a:r>
            <a:r>
              <a:rPr lang="en-US" altLang="zh-CN" sz="3000" b="1" dirty="0">
                <a:solidFill>
                  <a:schemeClr val="bg1"/>
                </a:solidFill>
                <a:ea typeface="微软雅黑" panose="020B0503020204020204" pitchFamily="34" charset="-122"/>
              </a:rPr>
              <a:t>sold their possessions and goods, and divided them among all, as anyone had need.</a:t>
            </a:r>
          </a:p>
        </p:txBody>
      </p:sp>
    </p:spTree>
    <p:extLst>
      <p:ext uri="{BB962C8B-B14F-4D97-AF65-F5344CB8AC3E}">
        <p14:creationId xmlns:p14="http://schemas.microsoft.com/office/powerpoint/2010/main" val="17838385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2:36-47】</a:t>
            </a:r>
          </a:p>
          <a:p>
            <a:pPr algn="l">
              <a:lnSpc>
                <a:spcPct val="112000"/>
              </a:lnSpc>
            </a:pPr>
            <a:r>
              <a:rPr lang="en-US" altLang="zh-CN" sz="3000" b="1" dirty="0">
                <a:solidFill>
                  <a:srgbClr val="FFFF00"/>
                </a:solidFill>
                <a:ea typeface="微软雅黑" panose="020B0503020204020204" pitchFamily="34" charset="-122"/>
              </a:rPr>
              <a:t>46 </a:t>
            </a:r>
            <a:r>
              <a:rPr lang="zh-CN" altLang="en-US" sz="3000" b="1" dirty="0">
                <a:solidFill>
                  <a:srgbClr val="FFFF00"/>
                </a:solidFill>
                <a:ea typeface="微软雅黑" panose="020B0503020204020204" pitchFamily="34" charset="-122"/>
              </a:rPr>
              <a:t>他们天天同心合意恒切地在殿里，且在家中擘饼，存着欢喜诚实的心用饭</a:t>
            </a:r>
            <a:r>
              <a:rPr lang="zh-CN" altLang="en-US" sz="3000" b="1" dirty="0" smtClean="0">
                <a:solidFill>
                  <a:srgbClr val="FFFF00"/>
                </a:solidFill>
                <a:ea typeface="微软雅黑" panose="020B0503020204020204" pitchFamily="34" charset="-122"/>
              </a:rPr>
              <a:t>，</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So </a:t>
            </a:r>
            <a:r>
              <a:rPr lang="en-US" altLang="zh-CN" sz="3000" b="1" dirty="0">
                <a:solidFill>
                  <a:schemeClr val="bg1"/>
                </a:solidFill>
                <a:ea typeface="微软雅黑" panose="020B0503020204020204" pitchFamily="34" charset="-122"/>
              </a:rPr>
              <a:t>continuing daily with one accord in the temple, and breaking bread from house to house, they ate their food with gladness and simplicity of heart,</a:t>
            </a:r>
          </a:p>
          <a:p>
            <a:pPr algn="l">
              <a:lnSpc>
                <a:spcPct val="112000"/>
              </a:lnSpc>
            </a:pPr>
            <a:r>
              <a:rPr lang="en-US" altLang="zh-CN" sz="3000" b="1" dirty="0">
                <a:solidFill>
                  <a:srgbClr val="FFFF00"/>
                </a:solidFill>
                <a:ea typeface="微软雅黑" panose="020B0503020204020204" pitchFamily="34" charset="-122"/>
              </a:rPr>
              <a:t>47 </a:t>
            </a:r>
            <a:r>
              <a:rPr lang="zh-CN" altLang="en-US" sz="3000" b="1" dirty="0">
                <a:solidFill>
                  <a:srgbClr val="FFFF00"/>
                </a:solidFill>
                <a:ea typeface="微软雅黑" panose="020B0503020204020204" pitchFamily="34" charset="-122"/>
              </a:rPr>
              <a:t>赞美　神，得众民的喜爱。主将得救的人天天加给他们。</a:t>
            </a:r>
          </a:p>
          <a:p>
            <a:pPr algn="l">
              <a:lnSpc>
                <a:spcPct val="112000"/>
              </a:lnSpc>
            </a:pPr>
            <a:r>
              <a:rPr lang="en-US" altLang="zh-CN" sz="3000" b="1" dirty="0">
                <a:solidFill>
                  <a:schemeClr val="bg1"/>
                </a:solidFill>
                <a:ea typeface="微软雅黑" panose="020B0503020204020204" pitchFamily="34" charset="-122"/>
              </a:rPr>
              <a:t>praising God and having favor with all the people. And the Lord added to the church daily those who were being saved.</a:t>
            </a:r>
          </a:p>
        </p:txBody>
      </p:sp>
    </p:spTree>
    <p:extLst>
      <p:ext uri="{BB962C8B-B14F-4D97-AF65-F5344CB8AC3E}">
        <p14:creationId xmlns:p14="http://schemas.microsoft.com/office/powerpoint/2010/main" val="13836747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16:8</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祂</a:t>
            </a:r>
            <a:r>
              <a:rPr lang="zh-CN" altLang="en-US" sz="3200" b="1" dirty="0">
                <a:solidFill>
                  <a:srgbClr val="FFFF00"/>
                </a:solidFill>
                <a:ea typeface="微软雅黑" panose="020B0503020204020204" pitchFamily="34" charset="-122"/>
              </a:rPr>
              <a:t>既来了，就要叫世人为罪、为义、为审判，自己责备自己。</a:t>
            </a:r>
          </a:p>
          <a:p>
            <a:pPr algn="l">
              <a:lnSpc>
                <a:spcPct val="112000"/>
              </a:lnSpc>
            </a:pPr>
            <a:r>
              <a:rPr lang="en-US" altLang="zh-CN" sz="3200" b="1" dirty="0">
                <a:solidFill>
                  <a:schemeClr val="bg1"/>
                </a:solidFill>
                <a:ea typeface="微软雅黑" panose="020B0503020204020204" pitchFamily="34" charset="-122"/>
              </a:rPr>
              <a:t>And when He has come, He will convict the world of sin, and of righteousness, and of judgment:</a:t>
            </a:r>
          </a:p>
        </p:txBody>
      </p:sp>
    </p:spTree>
    <p:extLst>
      <p:ext uri="{BB962C8B-B14F-4D97-AF65-F5344CB8AC3E}">
        <p14:creationId xmlns:p14="http://schemas.microsoft.com/office/powerpoint/2010/main" val="40304055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a:t>
            </a:r>
            <a:r>
              <a:rPr lang="en-US" altLang="zh-CN" sz="3000" b="1" u="sng" dirty="0" smtClean="0">
                <a:solidFill>
                  <a:schemeClr val="bg1"/>
                </a:solidFill>
                <a:ea typeface="微软雅黑" panose="020B0503020204020204" pitchFamily="34" charset="-122"/>
              </a:rPr>
              <a:t>2:36-42】</a:t>
            </a:r>
            <a:endParaRPr lang="en-US" altLang="zh-CN" sz="3000" b="1" u="sng" dirty="0">
              <a:solidFill>
                <a:schemeClr val="bg1"/>
              </a:solidFill>
              <a:ea typeface="微软雅黑" panose="020B0503020204020204" pitchFamily="34" charset="-122"/>
            </a:endParaRPr>
          </a:p>
          <a:p>
            <a:pPr algn="l">
              <a:lnSpc>
                <a:spcPct val="112000"/>
              </a:lnSpc>
            </a:pPr>
            <a:r>
              <a:rPr lang="en-US" altLang="zh-CN" sz="3000" b="1" dirty="0">
                <a:solidFill>
                  <a:srgbClr val="FFFF00"/>
                </a:solidFill>
                <a:ea typeface="微软雅黑" panose="020B0503020204020204" pitchFamily="34" charset="-122"/>
              </a:rPr>
              <a:t>36 “</a:t>
            </a:r>
            <a:r>
              <a:rPr lang="zh-CN" altLang="en-US" sz="3000" b="1" dirty="0">
                <a:solidFill>
                  <a:srgbClr val="FFFF00"/>
                </a:solidFill>
                <a:ea typeface="微软雅黑" panose="020B0503020204020204" pitchFamily="34" charset="-122"/>
              </a:rPr>
              <a:t>故此，以色列全家当确实地知道，你们钉在十字架上的这位耶稣，　神已经立祂为主、为基督了。” </a:t>
            </a:r>
            <a:endParaRPr lang="en-US" altLang="zh-CN" sz="3000" b="1" dirty="0" smtClean="0">
              <a:solidFill>
                <a:srgbClr val="FFFF00"/>
              </a:solidFill>
              <a:ea typeface="微软雅黑" panose="020B0503020204020204" pitchFamily="34" charset="-122"/>
            </a:endParaRPr>
          </a:p>
          <a:p>
            <a:pPr algn="l">
              <a:lnSpc>
                <a:spcPct val="112000"/>
              </a:lnSpc>
            </a:pPr>
            <a:r>
              <a:rPr lang="zh-CN" altLang="en-US" sz="3000" b="1" dirty="0" smtClean="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Therefore let all the house of Israel know assuredly that God has made this Jesus, whom you crucified, both Lord and Christ.”</a:t>
            </a:r>
          </a:p>
          <a:p>
            <a:pPr algn="l">
              <a:lnSpc>
                <a:spcPct val="112000"/>
              </a:lnSpc>
            </a:pPr>
            <a:r>
              <a:rPr lang="en-US" altLang="zh-CN" sz="3000" b="1" dirty="0">
                <a:solidFill>
                  <a:srgbClr val="FFFF00"/>
                </a:solidFill>
                <a:ea typeface="微软雅黑" panose="020B0503020204020204" pitchFamily="34" charset="-122"/>
              </a:rPr>
              <a:t>37 </a:t>
            </a:r>
            <a:r>
              <a:rPr lang="zh-CN" altLang="en-US" sz="3000" b="1" dirty="0">
                <a:solidFill>
                  <a:srgbClr val="FFFF00"/>
                </a:solidFill>
                <a:ea typeface="微软雅黑" panose="020B0503020204020204" pitchFamily="34" charset="-122"/>
              </a:rPr>
              <a:t>众人听见这话，觉得扎心，就对彼得和其余的使徒说：“弟兄们，我们当怎样行？” </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Now </a:t>
            </a:r>
            <a:r>
              <a:rPr lang="en-US" altLang="zh-CN" sz="3000" b="1" dirty="0">
                <a:solidFill>
                  <a:schemeClr val="bg1"/>
                </a:solidFill>
                <a:ea typeface="微软雅黑" panose="020B0503020204020204" pitchFamily="34" charset="-122"/>
              </a:rPr>
              <a:t>when they heard this, they were cut to the heart, and said to Peter and the rest of the apostles, “Men and brethren, what shall we do?”</a:t>
            </a:r>
          </a:p>
        </p:txBody>
      </p:sp>
    </p:spTree>
    <p:extLst>
      <p:ext uri="{BB962C8B-B14F-4D97-AF65-F5344CB8AC3E}">
        <p14:creationId xmlns:p14="http://schemas.microsoft.com/office/powerpoint/2010/main" val="16924805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a:t>
            </a:r>
            <a:r>
              <a:rPr lang="en-US" altLang="zh-CN" sz="3000" b="1" u="sng" dirty="0" smtClean="0">
                <a:solidFill>
                  <a:schemeClr val="bg1"/>
                </a:solidFill>
                <a:ea typeface="微软雅黑" panose="020B0503020204020204" pitchFamily="34" charset="-122"/>
              </a:rPr>
              <a:t>2:36-42】</a:t>
            </a:r>
            <a:endParaRPr lang="en-US" altLang="zh-CN" sz="3000" b="1" u="sng" dirty="0">
              <a:solidFill>
                <a:schemeClr val="bg1"/>
              </a:solidFill>
              <a:ea typeface="微软雅黑" panose="020B0503020204020204" pitchFamily="34" charset="-122"/>
            </a:endParaRPr>
          </a:p>
          <a:p>
            <a:pPr algn="l">
              <a:lnSpc>
                <a:spcPct val="112000"/>
              </a:lnSpc>
            </a:pPr>
            <a:r>
              <a:rPr lang="en-US" altLang="zh-CN" sz="3000" b="1" dirty="0">
                <a:solidFill>
                  <a:srgbClr val="FFFF00"/>
                </a:solidFill>
                <a:ea typeface="微软雅黑" panose="020B0503020204020204" pitchFamily="34" charset="-122"/>
              </a:rPr>
              <a:t>38 </a:t>
            </a:r>
            <a:r>
              <a:rPr lang="zh-CN" altLang="en-US" sz="3000" b="1" dirty="0">
                <a:solidFill>
                  <a:srgbClr val="FFFF00"/>
                </a:solidFill>
                <a:ea typeface="微软雅黑" panose="020B0503020204020204" pitchFamily="34" charset="-122"/>
              </a:rPr>
              <a:t>彼得说：“你们各人要悔改，奉耶稣基督的名受洗，叫你们的罪得赦，就必领受所赐的圣灵</a:t>
            </a:r>
            <a:r>
              <a:rPr lang="zh-CN" altLang="en-US" sz="3000" b="1" dirty="0" smtClean="0">
                <a:solidFill>
                  <a:srgbClr val="FFFF00"/>
                </a:solidFill>
                <a:ea typeface="微软雅黑" panose="020B0503020204020204" pitchFamily="34" charset="-122"/>
              </a:rPr>
              <a:t>；</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Then </a:t>
            </a:r>
            <a:r>
              <a:rPr lang="en-US" altLang="zh-CN" sz="3000" b="1" dirty="0">
                <a:solidFill>
                  <a:schemeClr val="bg1"/>
                </a:solidFill>
                <a:ea typeface="微软雅黑" panose="020B0503020204020204" pitchFamily="34" charset="-122"/>
              </a:rPr>
              <a:t>Peter said to them, “Repent, and let every one of you be baptized in the name of Jesus Christ for the remission of sins; and you shall receive the gift of the Holy Spirit.</a:t>
            </a:r>
          </a:p>
          <a:p>
            <a:pPr algn="l">
              <a:lnSpc>
                <a:spcPct val="112000"/>
              </a:lnSpc>
            </a:pPr>
            <a:r>
              <a:rPr lang="en-US" altLang="zh-CN" sz="3000" b="1" dirty="0">
                <a:solidFill>
                  <a:srgbClr val="FFFF00"/>
                </a:solidFill>
                <a:ea typeface="微软雅黑" panose="020B0503020204020204" pitchFamily="34" charset="-122"/>
              </a:rPr>
              <a:t>39 </a:t>
            </a:r>
            <a:r>
              <a:rPr lang="zh-CN" altLang="en-US" sz="3000" b="1" dirty="0">
                <a:solidFill>
                  <a:srgbClr val="FFFF00"/>
                </a:solidFill>
                <a:ea typeface="微软雅黑" panose="020B0503020204020204" pitchFamily="34" charset="-122"/>
              </a:rPr>
              <a:t>因为这应许是给你们和你们的儿女，并一切在远方的人，就是主我们　神所召来的。” </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For </a:t>
            </a:r>
            <a:r>
              <a:rPr lang="en-US" altLang="zh-CN" sz="3000" b="1" dirty="0">
                <a:solidFill>
                  <a:schemeClr val="bg1"/>
                </a:solidFill>
                <a:ea typeface="微软雅黑" panose="020B0503020204020204" pitchFamily="34" charset="-122"/>
              </a:rPr>
              <a:t>the promise is to you and to your children, and to all who are afar off, as many as the Lord our God will call.”</a:t>
            </a:r>
          </a:p>
        </p:txBody>
      </p:sp>
    </p:spTree>
    <p:extLst>
      <p:ext uri="{BB962C8B-B14F-4D97-AF65-F5344CB8AC3E}">
        <p14:creationId xmlns:p14="http://schemas.microsoft.com/office/powerpoint/2010/main" val="19466198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12122</TotalTime>
  <Words>2049</Words>
  <Application>Microsoft Office PowerPoint</Application>
  <PresentationFormat>On-screen Show (4:3)</PresentationFormat>
  <Paragraphs>98</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微软雅黑</vt:lpstr>
      <vt:lpstr>宋体</vt:lpstr>
      <vt:lpstr>Arial</vt:lpstr>
      <vt:lpstr>Calibri</vt:lpstr>
      <vt:lpstr>Calibri Light</vt:lpstr>
      <vt:lpstr>Office 主题</vt:lpstr>
      <vt:lpstr>得救的人 Those Who Were Being Saved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BCCC</cp:lastModifiedBy>
  <cp:revision>1110</cp:revision>
  <dcterms:created xsi:type="dcterms:W3CDTF">2018-02-16T18:09:56Z</dcterms:created>
  <dcterms:modified xsi:type="dcterms:W3CDTF">2023-09-03T18:17:03Z</dcterms:modified>
</cp:coreProperties>
</file>