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3707" r:id="rId3"/>
    <p:sldId id="3733" r:id="rId4"/>
    <p:sldId id="3734" r:id="rId5"/>
    <p:sldId id="3735" r:id="rId6"/>
    <p:sldId id="3736" r:id="rId7"/>
    <p:sldId id="3751" r:id="rId8"/>
    <p:sldId id="3752" r:id="rId9"/>
    <p:sldId id="3753" r:id="rId10"/>
    <p:sldId id="3754" r:id="rId11"/>
    <p:sldId id="3737" r:id="rId12"/>
    <p:sldId id="3738" r:id="rId13"/>
    <p:sldId id="3739" r:id="rId14"/>
    <p:sldId id="3740" r:id="rId15"/>
    <p:sldId id="3741" r:id="rId16"/>
    <p:sldId id="3742" r:id="rId17"/>
    <p:sldId id="3755" r:id="rId18"/>
    <p:sldId id="3756" r:id="rId19"/>
    <p:sldId id="3709" r:id="rId20"/>
    <p:sldId id="3710" r:id="rId21"/>
    <p:sldId id="3757" r:id="rId2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varScale="1">
        <p:scale>
          <a:sx n="68" d="100"/>
          <a:sy n="68" d="100"/>
        </p:scale>
        <p:origin x="102" y="21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2023/10/1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2023/10/1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2023/10/1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2023/10/1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2023/10/1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2023/10/1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2023/10/1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2023/10/1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2023/10/1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2023/10/1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2023/10/1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2023/10/1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兴旺与</a:t>
            </a:r>
            <a:r>
              <a:rPr lang="zh-CN" altLang="en-US" sz="4600" b="1" dirty="0" smtClean="0">
                <a:solidFill>
                  <a:srgbClr val="FFFF00"/>
                </a:solidFill>
                <a:latin typeface="微软雅黑" panose="020B0503020204020204" pitchFamily="34" charset="-122"/>
                <a:ea typeface="微软雅黑" panose="020B0503020204020204" pitchFamily="34" charset="-122"/>
              </a:rPr>
              <a:t>衰微</a:t>
            </a:r>
            <a:r>
              <a:rPr lang="en-US" altLang="zh-CN" sz="4600" b="1" dirty="0" smtClean="0">
                <a:solidFill>
                  <a:srgbClr val="FFFF00"/>
                </a:solidFill>
                <a:latin typeface="微软雅黑" panose="020B0503020204020204" pitchFamily="34" charset="-122"/>
                <a:ea typeface="微软雅黑" panose="020B0503020204020204" pitchFamily="34" charset="-122"/>
              </a:rPr>
              <a:t/>
            </a:r>
            <a:br>
              <a:rPr lang="en-US" altLang="zh-CN" sz="4600" b="1" dirty="0" smtClean="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Increase And Decrease</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smtClean="0">
                <a:solidFill>
                  <a:schemeClr val="bg1"/>
                </a:solidFill>
              </a:rPr>
              <a:t>Boise Chinese Christian Church </a:t>
            </a:r>
          </a:p>
          <a:p>
            <a:r>
              <a:rPr lang="en-US" altLang="zh-CN" b="1" dirty="0" smtClean="0">
                <a:solidFill>
                  <a:schemeClr val="bg1"/>
                </a:solidFill>
              </a:rPr>
              <a:t>10/1/2023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1:8</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但</a:t>
            </a:r>
            <a:r>
              <a:rPr lang="zh-CN" altLang="en-US" sz="3200" b="1" dirty="0">
                <a:solidFill>
                  <a:srgbClr val="FFFF00"/>
                </a:solidFill>
                <a:ea typeface="微软雅黑" panose="020B0503020204020204" pitchFamily="34" charset="-122"/>
              </a:rPr>
              <a:t>圣灵降临在你们身上，你们就必得着能力；并要在耶路撒冷、犹太全地和撒玛利亚，直到地极，作我的见证。”</a:t>
            </a:r>
          </a:p>
          <a:p>
            <a:pPr algn="l">
              <a:lnSpc>
                <a:spcPct val="112000"/>
              </a:lnSpc>
            </a:pPr>
            <a:r>
              <a:rPr lang="en-US" altLang="zh-CN" sz="3200" b="1" dirty="0">
                <a:solidFill>
                  <a:schemeClr val="bg1"/>
                </a:solidFill>
                <a:ea typeface="微软雅黑" panose="020B0503020204020204" pitchFamily="34" charset="-122"/>
              </a:rPr>
              <a:t>But you shall receive power when the Holy Spirit has come upon you; and you shall be witnesses to Me in Jerusalem, and in all Judea and Samaria, and to the end of the earth.”</a:t>
            </a:r>
          </a:p>
        </p:txBody>
      </p:sp>
    </p:spTree>
    <p:extLst>
      <p:ext uri="{BB962C8B-B14F-4D97-AF65-F5344CB8AC3E}">
        <p14:creationId xmlns:p14="http://schemas.microsoft.com/office/powerpoint/2010/main" val="29866188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16:13-14】</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只等真理的圣灵来了，祂要引导你们明白（原文作“进入”）一切的真理；因为祂不是凭自己说的，乃是把祂所听见的都说出来，并要把将来的事告诉你们。</a:t>
            </a:r>
            <a:r>
              <a:rPr lang="en-US" altLang="zh-CN" sz="3200" b="1" dirty="0">
                <a:solidFill>
                  <a:schemeClr val="bg1"/>
                </a:solidFill>
                <a:ea typeface="微软雅黑" panose="020B0503020204020204" pitchFamily="34" charset="-122"/>
              </a:rPr>
              <a:t>However, when He, the Spirit of truth, has come, He will guide you into all truth; for He will not speak on His own authority, but whatever He hears He will speak; and He will tell you things to come.</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祂要荣耀我，因为祂要将受于我的告诉你们。</a:t>
            </a:r>
          </a:p>
          <a:p>
            <a:pPr algn="l">
              <a:lnSpc>
                <a:spcPct val="100000"/>
              </a:lnSpc>
            </a:pPr>
            <a:r>
              <a:rPr lang="en-US" altLang="zh-CN" sz="3200" b="1" dirty="0">
                <a:solidFill>
                  <a:schemeClr val="bg1"/>
                </a:solidFill>
                <a:ea typeface="微软雅黑" panose="020B0503020204020204" pitchFamily="34" charset="-122"/>
              </a:rPr>
              <a:t>He will glorify Me, for He will take of what is Mine and declare it to you.</a:t>
            </a:r>
          </a:p>
        </p:txBody>
      </p:sp>
    </p:spTree>
    <p:extLst>
      <p:ext uri="{BB962C8B-B14F-4D97-AF65-F5344CB8AC3E}">
        <p14:creationId xmlns:p14="http://schemas.microsoft.com/office/powerpoint/2010/main" val="35075093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3:26</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就</a:t>
            </a:r>
            <a:r>
              <a:rPr lang="zh-CN" altLang="en-US" sz="3200" b="1" dirty="0">
                <a:solidFill>
                  <a:srgbClr val="FFFF00"/>
                </a:solidFill>
                <a:ea typeface="微软雅黑" panose="020B0503020204020204" pitchFamily="34" charset="-122"/>
              </a:rPr>
              <a:t>来见约翰说：“拉比，从前同你在约旦河外，你所见证的那位，现在施洗，众人都往祂那里去了。”</a:t>
            </a:r>
          </a:p>
          <a:p>
            <a:pPr algn="l">
              <a:lnSpc>
                <a:spcPct val="112000"/>
              </a:lnSpc>
            </a:pPr>
            <a:r>
              <a:rPr lang="en-US" altLang="zh-CN" sz="3200" b="1" dirty="0">
                <a:solidFill>
                  <a:schemeClr val="bg1"/>
                </a:solidFill>
                <a:ea typeface="微软雅黑" panose="020B0503020204020204" pitchFamily="34" charset="-122"/>
              </a:rPr>
              <a:t>And they came to John and said to him, “Rabbi, He who was with you beyond the Jordan, to whom you have testified—behold, He is baptizing, and all are coming to Him!”</a:t>
            </a:r>
          </a:p>
        </p:txBody>
      </p:sp>
    </p:spTree>
    <p:extLst>
      <p:ext uri="{BB962C8B-B14F-4D97-AF65-F5344CB8AC3E}">
        <p14:creationId xmlns:p14="http://schemas.microsoft.com/office/powerpoint/2010/main" val="35075093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3:5</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那时</a:t>
            </a:r>
            <a:r>
              <a:rPr lang="zh-CN" altLang="en-US" sz="3200" b="1" dirty="0">
                <a:solidFill>
                  <a:srgbClr val="FFFF00"/>
                </a:solidFill>
                <a:ea typeface="微软雅黑" panose="020B0503020204020204" pitchFamily="34" charset="-122"/>
              </a:rPr>
              <a:t>，耶路撒冷和犹太全地，并约旦河一带地方的人，都出去到约翰那里</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Then </a:t>
            </a:r>
            <a:r>
              <a:rPr lang="en-US" altLang="zh-CN" sz="3200" b="1" dirty="0">
                <a:solidFill>
                  <a:schemeClr val="bg1"/>
                </a:solidFill>
                <a:ea typeface="微软雅黑" panose="020B0503020204020204" pitchFamily="34" charset="-122"/>
              </a:rPr>
              <a:t>Jerusalem, all Judea, and all the region around the Jordan went out to him</a:t>
            </a:r>
          </a:p>
        </p:txBody>
      </p:sp>
    </p:spTree>
    <p:extLst>
      <p:ext uri="{BB962C8B-B14F-4D97-AF65-F5344CB8AC3E}">
        <p14:creationId xmlns:p14="http://schemas.microsoft.com/office/powerpoint/2010/main" val="35075093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3:29-30】</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娶新妇的就是新郎，新郎的朋友站着听见新郎的声音就甚喜乐，故此我这喜乐满足了。</a:t>
            </a:r>
          </a:p>
          <a:p>
            <a:pPr algn="l">
              <a:lnSpc>
                <a:spcPct val="112000"/>
              </a:lnSpc>
            </a:pPr>
            <a:r>
              <a:rPr lang="en-US" altLang="zh-CN" sz="3200" b="1" dirty="0">
                <a:solidFill>
                  <a:schemeClr val="bg1"/>
                </a:solidFill>
                <a:ea typeface="微软雅黑" panose="020B0503020204020204" pitchFamily="34" charset="-122"/>
              </a:rPr>
              <a:t>He who has the bride is the bridegroom; but the friend of the bridegroom, who stands and hears him, rejoices greatly because of the bridegroom’s voice. Therefore this joy of mine is fulfilled.</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祂必兴旺，我必衰微。”</a:t>
            </a:r>
          </a:p>
          <a:p>
            <a:pPr algn="l">
              <a:lnSpc>
                <a:spcPct val="112000"/>
              </a:lnSpc>
            </a:pPr>
            <a:r>
              <a:rPr lang="en-US" altLang="zh-CN" sz="3200" b="1" dirty="0">
                <a:solidFill>
                  <a:schemeClr val="bg1"/>
                </a:solidFill>
                <a:ea typeface="微软雅黑" panose="020B0503020204020204" pitchFamily="34" charset="-122"/>
              </a:rPr>
              <a:t>He must increase, but I must decrease.</a:t>
            </a:r>
          </a:p>
        </p:txBody>
      </p:sp>
    </p:spTree>
    <p:extLst>
      <p:ext uri="{BB962C8B-B14F-4D97-AF65-F5344CB8AC3E}">
        <p14:creationId xmlns:p14="http://schemas.microsoft.com/office/powerpoint/2010/main" val="35075093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3:6-12】</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彼得看见，就对百姓说：“以色列人哪，为什么把这事当作希奇呢？为什么定睛看我们，以为我们凭自己的能力和虔诚使这人行走呢？</a:t>
            </a:r>
          </a:p>
          <a:p>
            <a:pPr algn="l">
              <a:lnSpc>
                <a:spcPct val="112000"/>
              </a:lnSpc>
            </a:pPr>
            <a:r>
              <a:rPr lang="en-US" altLang="zh-CN" sz="3200" b="1" dirty="0">
                <a:solidFill>
                  <a:schemeClr val="bg1"/>
                </a:solidFill>
                <a:ea typeface="微软雅黑" panose="020B0503020204020204" pitchFamily="34" charset="-122"/>
              </a:rPr>
              <a:t>So when Peter saw it, he responded to the people: “Men of Israel, why do you marvel at this? Or why look so intently at us, as though by our own power or godliness we had made this man walk?</a:t>
            </a:r>
          </a:p>
        </p:txBody>
      </p:sp>
    </p:spTree>
    <p:extLst>
      <p:ext uri="{BB962C8B-B14F-4D97-AF65-F5344CB8AC3E}">
        <p14:creationId xmlns:p14="http://schemas.microsoft.com/office/powerpoint/2010/main" val="35075093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提摩太前书 </a:t>
            </a:r>
            <a:r>
              <a:rPr lang="en-US" altLang="zh-CN" sz="3200" b="1" u="sng" dirty="0">
                <a:solidFill>
                  <a:schemeClr val="bg1"/>
                </a:solidFill>
                <a:ea typeface="微软雅黑" panose="020B0503020204020204" pitchFamily="34" charset="-122"/>
              </a:rPr>
              <a:t>1 Timothy 1:12-17】</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我感谢那给我力量的我们主基督耶稣，因祂以我有忠心，派我服侍祂</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I thank Christ Jesus our Lord who has enabled me, because He counted me faithful, putting me into the ministry,</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我从前是亵渎　神的，逼迫人的，侮慢人的，然而我还蒙了怜悯，因我是不信、不明白的时候而作的。</a:t>
            </a:r>
            <a:r>
              <a:rPr lang="en-US" altLang="zh-CN" sz="3200" b="1" dirty="0">
                <a:solidFill>
                  <a:schemeClr val="bg1"/>
                </a:solidFill>
                <a:ea typeface="微软雅黑" panose="020B0503020204020204" pitchFamily="34" charset="-122"/>
              </a:rPr>
              <a:t>although I was formerly a blasphemer, a persecutor, and an insolent man; but I obtained mercy because I did it ignorantly in unbelief.</a:t>
            </a:r>
          </a:p>
        </p:txBody>
      </p:sp>
    </p:spTree>
    <p:extLst>
      <p:ext uri="{BB962C8B-B14F-4D97-AF65-F5344CB8AC3E}">
        <p14:creationId xmlns:p14="http://schemas.microsoft.com/office/powerpoint/2010/main" val="35075093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提摩太前书 </a:t>
            </a:r>
            <a:r>
              <a:rPr lang="en-US" altLang="zh-CN" sz="3200" b="1" u="sng" dirty="0">
                <a:solidFill>
                  <a:schemeClr val="bg1"/>
                </a:solidFill>
                <a:ea typeface="微软雅黑" panose="020B0503020204020204" pitchFamily="34" charset="-122"/>
              </a:rPr>
              <a:t>1 Timothy 1:12-17】</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并且我主的恩是格外丰盛，使我在基督耶稣里有信心和爱心</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the grace of our Lord was exceedingly abundant, with faith and love which are in Christ Jesus.</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基督耶稣降世，为要拯救罪人。”这话是可信的，是十分可佩服的。在罪人中我是个罪魁</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This </a:t>
            </a:r>
            <a:r>
              <a:rPr lang="en-US" altLang="zh-CN" sz="3200" b="1" dirty="0">
                <a:solidFill>
                  <a:schemeClr val="bg1"/>
                </a:solidFill>
                <a:ea typeface="微软雅黑" panose="020B0503020204020204" pitchFamily="34" charset="-122"/>
              </a:rPr>
              <a:t>is a faithful saying and worthy of all acceptance, that Christ Jesus came into the world to save sinners, of whom I am chief.</a:t>
            </a:r>
          </a:p>
        </p:txBody>
      </p:sp>
    </p:spTree>
    <p:extLst>
      <p:ext uri="{BB962C8B-B14F-4D97-AF65-F5344CB8AC3E}">
        <p14:creationId xmlns:p14="http://schemas.microsoft.com/office/powerpoint/2010/main" val="27620913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提摩太前书 </a:t>
            </a:r>
            <a:r>
              <a:rPr lang="en-US" altLang="zh-CN" sz="3200" b="1" u="sng" dirty="0">
                <a:solidFill>
                  <a:schemeClr val="bg1"/>
                </a:solidFill>
                <a:ea typeface="微软雅黑" panose="020B0503020204020204" pitchFamily="34" charset="-122"/>
              </a:rPr>
              <a:t>1 Timothy 1:12-17】</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然而我蒙了怜悯，是因耶稣基督要在我这罪魁身上显明祂一切的忍耐，给后来信祂得永生的人作榜样。</a:t>
            </a:r>
            <a:r>
              <a:rPr lang="en-US" altLang="zh-CN" sz="3200" b="1" dirty="0">
                <a:solidFill>
                  <a:schemeClr val="bg1"/>
                </a:solidFill>
                <a:ea typeface="微软雅黑" panose="020B0503020204020204" pitchFamily="34" charset="-122"/>
              </a:rPr>
              <a:t>However, for this reason I obtained mercy, that in me first Jesus Christ might show all longsuffering, as a pattern to those who are going to believe on Him for everlasting life.</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但愿尊贵、荣耀归与那不能朽坏、不能看见、永世的君王、独一的　神，直到永永远远。阿们</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Now </a:t>
            </a:r>
            <a:r>
              <a:rPr lang="en-US" altLang="zh-CN" sz="3200" b="1" dirty="0">
                <a:solidFill>
                  <a:schemeClr val="bg1"/>
                </a:solidFill>
                <a:ea typeface="微软雅黑" panose="020B0503020204020204" pitchFamily="34" charset="-122"/>
              </a:rPr>
              <a:t>to the King eternal, immortal, invisible, to God who alone is wise, be honor and glory forever and ever. Amen.</a:t>
            </a:r>
          </a:p>
        </p:txBody>
      </p:sp>
    </p:spTree>
    <p:extLst>
      <p:ext uri="{BB962C8B-B14F-4D97-AF65-F5344CB8AC3E}">
        <p14:creationId xmlns:p14="http://schemas.microsoft.com/office/powerpoint/2010/main" val="27620913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罗马书 </a:t>
            </a:r>
            <a:r>
              <a:rPr lang="en-US" altLang="zh-CN" sz="3000" b="1" u="sng" dirty="0">
                <a:solidFill>
                  <a:schemeClr val="bg1"/>
                </a:solidFill>
                <a:ea typeface="微软雅黑" panose="020B0503020204020204" pitchFamily="34" charset="-122"/>
              </a:rPr>
              <a:t>Romans 5:8】</a:t>
            </a:r>
          </a:p>
          <a:p>
            <a:pPr algn="l">
              <a:lnSpc>
                <a:spcPct val="112000"/>
              </a:lnSpc>
            </a:pPr>
            <a:r>
              <a:rPr lang="zh-CN" altLang="en-US" sz="3000" b="1" dirty="0">
                <a:solidFill>
                  <a:srgbClr val="FFFF00"/>
                </a:solidFill>
                <a:ea typeface="微软雅黑" panose="020B0503020204020204" pitchFamily="34" charset="-122"/>
              </a:rPr>
              <a:t>惟有基督在我们还作罪人的时候为我们死，神的爱就在此向我们显明了。</a:t>
            </a:r>
          </a:p>
          <a:p>
            <a:pPr algn="l">
              <a:lnSpc>
                <a:spcPct val="112000"/>
              </a:lnSpc>
            </a:pPr>
            <a:r>
              <a:rPr lang="en-US" altLang="zh-CN" sz="3000" b="1" dirty="0">
                <a:solidFill>
                  <a:schemeClr val="bg1"/>
                </a:solidFill>
                <a:ea typeface="微软雅黑" panose="020B0503020204020204" pitchFamily="34" charset="-122"/>
              </a:rPr>
              <a:t>But God demonstrates His own love toward us, in that while we were still sinners, Christ died for us</a:t>
            </a:r>
            <a:r>
              <a:rPr lang="en-US" altLang="zh-CN" sz="3000" b="1" dirty="0" smtClean="0">
                <a:solidFill>
                  <a:schemeClr val="bg1"/>
                </a:solidFill>
                <a:ea typeface="微软雅黑" panose="020B0503020204020204" pitchFamily="34" charset="-122"/>
              </a:rPr>
              <a:t>.</a:t>
            </a:r>
          </a:p>
          <a:p>
            <a:pPr algn="l">
              <a:lnSpc>
                <a:spcPct val="112000"/>
              </a:lnSpc>
            </a:pPr>
            <a:endParaRPr lang="en-US" altLang="zh-CN" sz="800" b="1" dirty="0">
              <a:solidFill>
                <a:schemeClr val="bg1"/>
              </a:solidFill>
              <a:ea typeface="微软雅黑" panose="020B0503020204020204" pitchFamily="34" charset="-122"/>
            </a:endParaRPr>
          </a:p>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约翰福音 </a:t>
            </a:r>
            <a:r>
              <a:rPr lang="en-US" altLang="zh-CN" sz="3000" b="1" u="sng" dirty="0">
                <a:solidFill>
                  <a:schemeClr val="bg1"/>
                </a:solidFill>
                <a:ea typeface="微软雅黑" panose="020B0503020204020204" pitchFamily="34" charset="-122"/>
              </a:rPr>
              <a:t>John 3:16】</a:t>
            </a:r>
          </a:p>
          <a:p>
            <a:pPr algn="l">
              <a:lnSpc>
                <a:spcPct val="112000"/>
              </a:lnSpc>
            </a:pPr>
            <a:r>
              <a:rPr lang="en-US" altLang="zh-CN" sz="3000" b="1" dirty="0">
                <a:solidFill>
                  <a:srgbClr val="FFFF00"/>
                </a:solidFill>
                <a:ea typeface="微软雅黑" panose="020B0503020204020204" pitchFamily="34" charset="-122"/>
              </a:rPr>
              <a:t>“</a:t>
            </a:r>
            <a:r>
              <a:rPr lang="zh-CN" altLang="en-US" sz="3000" b="1" dirty="0">
                <a:solidFill>
                  <a:srgbClr val="FFFF00"/>
                </a:solidFill>
                <a:ea typeface="微软雅黑" panose="020B0503020204020204" pitchFamily="34" charset="-122"/>
              </a:rPr>
              <a:t>神爱世人，甚至将祂的独生子赐给他们，叫一切信祂的，不至灭亡，反得永生。</a:t>
            </a:r>
          </a:p>
          <a:p>
            <a:pPr algn="l">
              <a:lnSpc>
                <a:spcPct val="112000"/>
              </a:lnSpc>
            </a:pPr>
            <a:r>
              <a:rPr lang="en-US" altLang="zh-CN" sz="30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p:txBody>
      </p:sp>
    </p:spTree>
    <p:extLst>
      <p:ext uri="{BB962C8B-B14F-4D97-AF65-F5344CB8AC3E}">
        <p14:creationId xmlns:p14="http://schemas.microsoft.com/office/powerpoint/2010/main" val="31216010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3:6-12】</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彼得说：“金银我都没有，只把我所有的给你。我奉拿撒勒人耶稣基督的名，叫你起来行走。” </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Then </a:t>
            </a:r>
            <a:r>
              <a:rPr lang="en-US" altLang="zh-CN" sz="3200" b="1" dirty="0">
                <a:solidFill>
                  <a:schemeClr val="bg1"/>
                </a:solidFill>
                <a:ea typeface="微软雅黑" panose="020B0503020204020204" pitchFamily="34" charset="-122"/>
              </a:rPr>
              <a:t>Peter said, “Silver and gold I do not have, but what I do have I give you: In the name of Jesus Christ of Nazareth, rise up and walk.”</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于是拉着他的右手扶他起来。他的脚和踝子骨立刻健壮了</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he took him by the right hand and lifted him up, and immediately his feet and ankle bones received strength.</a:t>
            </a:r>
          </a:p>
        </p:txBody>
      </p:sp>
    </p:spTree>
    <p:extLst>
      <p:ext uri="{BB962C8B-B14F-4D97-AF65-F5344CB8AC3E}">
        <p14:creationId xmlns:p14="http://schemas.microsoft.com/office/powerpoint/2010/main" val="23432332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哥林多后书 </a:t>
            </a:r>
            <a:r>
              <a:rPr lang="en-US" altLang="zh-CN" sz="3000" b="1" u="sng" dirty="0">
                <a:solidFill>
                  <a:schemeClr val="bg1"/>
                </a:solidFill>
                <a:ea typeface="微软雅黑" panose="020B0503020204020204" pitchFamily="34" charset="-122"/>
              </a:rPr>
              <a:t>2 Corinthians 4:1,2,5,7】</a:t>
            </a:r>
          </a:p>
          <a:p>
            <a:pPr algn="l">
              <a:lnSpc>
                <a:spcPct val="112000"/>
              </a:lnSpc>
            </a:pPr>
            <a:r>
              <a:rPr lang="en-US" altLang="zh-CN" sz="3000" b="1" dirty="0" smtClean="0">
                <a:solidFill>
                  <a:srgbClr val="FFFF00"/>
                </a:solidFill>
                <a:ea typeface="微软雅黑" panose="020B0503020204020204" pitchFamily="34" charset="-122"/>
              </a:rPr>
              <a:t>1 </a:t>
            </a:r>
            <a:r>
              <a:rPr lang="zh-CN" altLang="en-US" sz="3000" b="1" dirty="0" smtClean="0">
                <a:solidFill>
                  <a:srgbClr val="FFFF00"/>
                </a:solidFill>
                <a:ea typeface="微软雅黑" panose="020B0503020204020204" pitchFamily="34" charset="-122"/>
              </a:rPr>
              <a:t>我们既然蒙怜悯，受了这职分，就不丧胆，</a:t>
            </a:r>
            <a:r>
              <a:rPr lang="en-US" altLang="zh-CN" sz="3000" b="1" dirty="0" smtClean="0">
                <a:solidFill>
                  <a:schemeClr val="bg1"/>
                </a:solidFill>
                <a:ea typeface="微软雅黑" panose="020B0503020204020204" pitchFamily="34" charset="-122"/>
              </a:rPr>
              <a:t>Therefore, since we have this ministry, as we have received mercy, we do not lose heart.</a:t>
            </a:r>
          </a:p>
          <a:p>
            <a:pPr algn="l">
              <a:lnSpc>
                <a:spcPct val="112000"/>
              </a:lnSpc>
            </a:pPr>
            <a:r>
              <a:rPr lang="en-US" altLang="zh-CN" sz="3000" b="1" dirty="0" smtClean="0">
                <a:solidFill>
                  <a:srgbClr val="FFFF00"/>
                </a:solidFill>
                <a:ea typeface="微软雅黑" panose="020B0503020204020204" pitchFamily="34" charset="-122"/>
              </a:rPr>
              <a:t>2 </a:t>
            </a:r>
            <a:r>
              <a:rPr lang="zh-CN" altLang="en-US" sz="3000" b="1" dirty="0" smtClean="0">
                <a:solidFill>
                  <a:srgbClr val="FFFF00"/>
                </a:solidFill>
                <a:ea typeface="微软雅黑" panose="020B0503020204020204" pitchFamily="34" charset="-122"/>
              </a:rPr>
              <a:t>乃将那些暗昧可耻的事弃绝了，不行诡诈，不谬讲　神的道理，只将真理表明出来，好在　神面前把自己荐与各人的良心。</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But we have renounced the hidden things of shame, not walking in craftiness nor handling the word of God deceitfully, but by manifestation of the truth commending ourselves to every man’s conscience in the sight of God.</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838385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哥林多后书 </a:t>
            </a:r>
            <a:r>
              <a:rPr lang="en-US" altLang="zh-CN" sz="3000" b="1" u="sng" dirty="0">
                <a:solidFill>
                  <a:schemeClr val="bg1"/>
                </a:solidFill>
                <a:ea typeface="微软雅黑" panose="020B0503020204020204" pitchFamily="34" charset="-122"/>
              </a:rPr>
              <a:t>2 Corinthians 4:1,2,5,7】</a:t>
            </a:r>
          </a:p>
          <a:p>
            <a:pPr algn="l">
              <a:lnSpc>
                <a:spcPct val="112000"/>
              </a:lnSpc>
            </a:pPr>
            <a:r>
              <a:rPr lang="en-US" altLang="zh-CN" sz="3000" b="1" dirty="0" smtClean="0">
                <a:solidFill>
                  <a:srgbClr val="FFFF00"/>
                </a:solidFill>
                <a:ea typeface="微软雅黑" panose="020B0503020204020204" pitchFamily="34" charset="-122"/>
              </a:rPr>
              <a:t>5 </a:t>
            </a:r>
            <a:r>
              <a:rPr lang="zh-CN" altLang="en-US" sz="3000" b="1" dirty="0" smtClean="0">
                <a:solidFill>
                  <a:srgbClr val="FFFF00"/>
                </a:solidFill>
                <a:ea typeface="微软雅黑" panose="020B0503020204020204" pitchFamily="34" charset="-122"/>
              </a:rPr>
              <a:t>我们原不是传自己，乃是传基督耶稣为主，并且自己因耶稣作你们的仆人。</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For we do not preach ourselves, but Christ Jesus the Lord, and ourselves your bondservants for Jesus’ sake.</a:t>
            </a:r>
          </a:p>
          <a:p>
            <a:pPr algn="l">
              <a:lnSpc>
                <a:spcPct val="112000"/>
              </a:lnSpc>
            </a:pPr>
            <a:r>
              <a:rPr lang="en-US" altLang="zh-CN" sz="3000" b="1" dirty="0" smtClean="0">
                <a:solidFill>
                  <a:srgbClr val="FFFF00"/>
                </a:solidFill>
                <a:ea typeface="微软雅黑" panose="020B0503020204020204" pitchFamily="34" charset="-122"/>
              </a:rPr>
              <a:t>7 </a:t>
            </a:r>
            <a:r>
              <a:rPr lang="zh-CN" altLang="en-US" sz="3000" b="1" dirty="0" smtClean="0">
                <a:solidFill>
                  <a:srgbClr val="FFFF00"/>
                </a:solidFill>
                <a:ea typeface="微软雅黑" panose="020B0503020204020204" pitchFamily="34" charset="-122"/>
              </a:rPr>
              <a:t>我们有这宝贝放在瓦器里，要显明这莫大的能力，是出于　神，不是出于我们。</a:t>
            </a:r>
          </a:p>
          <a:p>
            <a:pPr algn="l">
              <a:lnSpc>
                <a:spcPct val="112000"/>
              </a:lnSpc>
            </a:pPr>
            <a:r>
              <a:rPr lang="en-US" altLang="zh-CN" sz="3000" b="1" dirty="0" smtClean="0">
                <a:solidFill>
                  <a:schemeClr val="bg1"/>
                </a:solidFill>
                <a:ea typeface="微软雅黑" panose="020B0503020204020204" pitchFamily="34" charset="-122"/>
              </a:rPr>
              <a:t>But we have this treasure in earthen vessels, that the excellence of the power may be of God and not of us.</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761886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3:6-12】</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就跳起来，站着，又行走。同他们进了殿，走着，跳着，赞美　神。</a:t>
            </a:r>
            <a:r>
              <a:rPr lang="en-US" altLang="zh-CN" sz="3000" b="1" dirty="0">
                <a:solidFill>
                  <a:schemeClr val="bg1"/>
                </a:solidFill>
                <a:ea typeface="微软雅黑" panose="020B0503020204020204" pitchFamily="34" charset="-122"/>
              </a:rPr>
              <a:t>So he, leaping up, stood and walked and entered the temple with them—walking, leaping, and praising God.</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百姓都看见他行走，赞美　神，</a:t>
            </a:r>
            <a:r>
              <a:rPr lang="en-US" altLang="zh-CN" sz="3000" b="1" dirty="0">
                <a:solidFill>
                  <a:schemeClr val="bg1"/>
                </a:solidFill>
                <a:ea typeface="微软雅黑" panose="020B0503020204020204" pitchFamily="34" charset="-122"/>
              </a:rPr>
              <a:t>And all the people saw him walking and praising God.</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认得他是那素常坐在殿的美门口求周济的，就因他所遇着的事，满心希奇惊讶。</a:t>
            </a:r>
            <a:r>
              <a:rPr lang="en-US" altLang="zh-CN" sz="3000" b="1" dirty="0">
                <a:solidFill>
                  <a:schemeClr val="bg1"/>
                </a:solidFill>
                <a:ea typeface="微软雅黑" panose="020B0503020204020204" pitchFamily="34" charset="-122"/>
              </a:rPr>
              <a:t>Then they knew that it was he who sat begging alms at the Beautiful Gate of the temple; and they were filled with wonder and amazement at what had happened to him.</a:t>
            </a:r>
          </a:p>
        </p:txBody>
      </p:sp>
    </p:spTree>
    <p:extLst>
      <p:ext uri="{BB962C8B-B14F-4D97-AF65-F5344CB8AC3E}">
        <p14:creationId xmlns:p14="http://schemas.microsoft.com/office/powerpoint/2010/main" val="35075093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00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3:6-12】</a:t>
            </a:r>
          </a:p>
          <a:p>
            <a:pPr algn="l">
              <a:lnSpc>
                <a:spcPct val="100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那人正在称为所罗门的廊下，拉着彼得、约翰，众百姓一齐跑到他们那里，很觉希奇</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000" b="1" dirty="0" smtClean="0">
                <a:solidFill>
                  <a:schemeClr val="bg1"/>
                </a:solidFill>
                <a:ea typeface="微软雅黑" panose="020B0503020204020204" pitchFamily="34" charset="-122"/>
              </a:rPr>
              <a:t>Now </a:t>
            </a:r>
            <a:r>
              <a:rPr lang="en-US" altLang="zh-CN" sz="3000" b="1" dirty="0">
                <a:solidFill>
                  <a:schemeClr val="bg1"/>
                </a:solidFill>
                <a:ea typeface="微软雅黑" panose="020B0503020204020204" pitchFamily="34" charset="-122"/>
              </a:rPr>
              <a:t>as the lame man who was healed held on to Peter and John, all the people ran together to them in the porch which is called Solomon’s, greatly amazed.</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彼得看见，就对百姓说：“以色列人哪，为什么把这事当作希奇呢？为什么定睛看我们，以为我们凭自己的能力和虔诚使这人行走呢</a:t>
            </a:r>
            <a:r>
              <a:rPr lang="zh-CN" altLang="en-US" sz="3200" b="1" dirty="0" smtClean="0">
                <a:solidFill>
                  <a:srgbClr val="FFFF00"/>
                </a:solidFill>
                <a:ea typeface="微软雅黑" panose="020B0503020204020204" pitchFamily="34" charset="-122"/>
              </a:rPr>
              <a:t>？</a:t>
            </a:r>
            <a:r>
              <a:rPr lang="en-US" altLang="zh-CN" sz="3000" b="1" dirty="0" smtClean="0">
                <a:solidFill>
                  <a:schemeClr val="bg1"/>
                </a:solidFill>
                <a:ea typeface="微软雅黑" panose="020B0503020204020204" pitchFamily="34" charset="-122"/>
              </a:rPr>
              <a:t>So </a:t>
            </a:r>
            <a:r>
              <a:rPr lang="en-US" altLang="zh-CN" sz="3000" b="1" dirty="0">
                <a:solidFill>
                  <a:schemeClr val="bg1"/>
                </a:solidFill>
                <a:ea typeface="微软雅黑" panose="020B0503020204020204" pitchFamily="34" charset="-122"/>
              </a:rPr>
              <a:t>when Peter saw it, he responded to the people: “Men of Israel, why do you marvel at this? Or why look so intently at us, as though by our own power or godliness we had made this man walk?</a:t>
            </a:r>
          </a:p>
        </p:txBody>
      </p:sp>
    </p:spTree>
    <p:extLst>
      <p:ext uri="{BB962C8B-B14F-4D97-AF65-F5344CB8AC3E}">
        <p14:creationId xmlns:p14="http://schemas.microsoft.com/office/powerpoint/2010/main" val="35075093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115:1】</a:t>
            </a:r>
          </a:p>
          <a:p>
            <a:pPr algn="l">
              <a:lnSpc>
                <a:spcPct val="112000"/>
              </a:lnSpc>
            </a:pPr>
            <a:r>
              <a:rPr lang="zh-CN" altLang="en-US" sz="3200" b="1" dirty="0">
                <a:solidFill>
                  <a:srgbClr val="FFFF00"/>
                </a:solidFill>
                <a:ea typeface="微软雅黑" panose="020B0503020204020204" pitchFamily="34" charset="-122"/>
              </a:rPr>
              <a:t>耶和华啊，荣耀不要归与我们，不要归与我们，要因你的慈爱和诚实归在你的名下。</a:t>
            </a:r>
          </a:p>
          <a:p>
            <a:pPr algn="l">
              <a:lnSpc>
                <a:spcPct val="112000"/>
              </a:lnSpc>
            </a:pPr>
            <a:r>
              <a:rPr lang="en-US" altLang="zh-CN" sz="3200" b="1" dirty="0">
                <a:solidFill>
                  <a:schemeClr val="bg1"/>
                </a:solidFill>
                <a:ea typeface="微软雅黑" panose="020B0503020204020204" pitchFamily="34" charset="-122"/>
              </a:rPr>
              <a:t>Not unto us, O Lord, not unto us, But to Your name give glory, Because of Your mercy, Because of Your truth.</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3:30</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祂</a:t>
            </a:r>
            <a:r>
              <a:rPr lang="zh-CN" altLang="en-US" sz="3200" b="1" dirty="0">
                <a:solidFill>
                  <a:srgbClr val="FFFF00"/>
                </a:solidFill>
                <a:ea typeface="微软雅黑" panose="020B0503020204020204" pitchFamily="34" charset="-122"/>
              </a:rPr>
              <a:t>必兴旺，我必衰微</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He </a:t>
            </a:r>
            <a:r>
              <a:rPr lang="en-US" altLang="zh-CN" sz="3200" b="1" dirty="0">
                <a:solidFill>
                  <a:schemeClr val="bg1"/>
                </a:solidFill>
                <a:ea typeface="微软雅黑" panose="020B0503020204020204" pitchFamily="34" charset="-122"/>
              </a:rPr>
              <a:t>must increase, but I must decrease.</a:t>
            </a:r>
          </a:p>
        </p:txBody>
      </p:sp>
    </p:spTree>
    <p:extLst>
      <p:ext uri="{BB962C8B-B14F-4D97-AF65-F5344CB8AC3E}">
        <p14:creationId xmlns:p14="http://schemas.microsoft.com/office/powerpoint/2010/main" val="35075093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14:8-15】</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路司得城里坐着一个两脚无力的人，生来是瘸腿的，从来没有走过</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in </a:t>
            </a:r>
            <a:r>
              <a:rPr lang="en-US" altLang="zh-CN" sz="3200" b="1" dirty="0" err="1">
                <a:solidFill>
                  <a:schemeClr val="bg1"/>
                </a:solidFill>
                <a:ea typeface="微软雅黑" panose="020B0503020204020204" pitchFamily="34" charset="-122"/>
              </a:rPr>
              <a:t>Lystra</a:t>
            </a:r>
            <a:r>
              <a:rPr lang="en-US" altLang="zh-CN" sz="3200" b="1" dirty="0">
                <a:solidFill>
                  <a:schemeClr val="bg1"/>
                </a:solidFill>
                <a:ea typeface="微软雅黑" panose="020B0503020204020204" pitchFamily="34" charset="-122"/>
              </a:rPr>
              <a:t> a certain man without strength in his feet was sitting, a cripple from his mother’s womb, who had never walked.</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他听保罗讲道，保罗定睛看他，见他有信心，可得痊愈</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This </a:t>
            </a:r>
            <a:r>
              <a:rPr lang="en-US" altLang="zh-CN" sz="3200" b="1" dirty="0">
                <a:solidFill>
                  <a:schemeClr val="bg1"/>
                </a:solidFill>
                <a:ea typeface="微软雅黑" panose="020B0503020204020204" pitchFamily="34" charset="-122"/>
              </a:rPr>
              <a:t>man heard Paul speaking. Paul, observing him intently and seeing that he had faith to be healed,</a:t>
            </a:r>
          </a:p>
        </p:txBody>
      </p:sp>
    </p:spTree>
    <p:extLst>
      <p:ext uri="{BB962C8B-B14F-4D97-AF65-F5344CB8AC3E}">
        <p14:creationId xmlns:p14="http://schemas.microsoft.com/office/powerpoint/2010/main" val="35075093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14:8-15】</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就大声说：“你起来，两脚站直！”那人就跳起来，而且行走</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said </a:t>
            </a:r>
            <a:r>
              <a:rPr lang="en-US" altLang="zh-CN" sz="3200" b="1" dirty="0">
                <a:solidFill>
                  <a:schemeClr val="bg1"/>
                </a:solidFill>
                <a:ea typeface="微软雅黑" panose="020B0503020204020204" pitchFamily="34" charset="-122"/>
              </a:rPr>
              <a:t>with a loud voice, “Stand up straight on your feet!” And he leaped and walked.</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众人看见保罗所作的事，就用吕高尼的话大声说：“有神藉着人形降临在我们中间了。” </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Now </a:t>
            </a:r>
            <a:r>
              <a:rPr lang="en-US" altLang="zh-CN" sz="3200" b="1" dirty="0">
                <a:solidFill>
                  <a:schemeClr val="bg1"/>
                </a:solidFill>
                <a:ea typeface="微软雅黑" panose="020B0503020204020204" pitchFamily="34" charset="-122"/>
              </a:rPr>
              <a:t>when the people saw what Paul had done, they raised their voices, saying in the Lycaonian language, “The gods have come down to us in the likeness of men!”</a:t>
            </a:r>
          </a:p>
        </p:txBody>
      </p:sp>
    </p:spTree>
    <p:extLst>
      <p:ext uri="{BB962C8B-B14F-4D97-AF65-F5344CB8AC3E}">
        <p14:creationId xmlns:p14="http://schemas.microsoft.com/office/powerpoint/2010/main" val="29866188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14:8-15】</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于是称巴拿巴为宙斯，称保罗为希耳米，因为他说话领首</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Barnabas they called Zeus, and Paul, Hermes, because he was the chief speaker.</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有城外宙斯庙的祭司，牵着牛，拿着花圈，来到门前，要同众人向使徒献祭</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Then </a:t>
            </a:r>
            <a:r>
              <a:rPr lang="en-US" altLang="zh-CN" sz="3200" b="1" dirty="0">
                <a:solidFill>
                  <a:schemeClr val="bg1"/>
                </a:solidFill>
                <a:ea typeface="微软雅黑" panose="020B0503020204020204" pitchFamily="34" charset="-122"/>
              </a:rPr>
              <a:t>the priest of Zeus, whose temple was in front of their city, brought oxen and garlands to the gates, intending to sacrifice with the multitudes.</a:t>
            </a:r>
          </a:p>
        </p:txBody>
      </p:sp>
    </p:spTree>
    <p:extLst>
      <p:ext uri="{BB962C8B-B14F-4D97-AF65-F5344CB8AC3E}">
        <p14:creationId xmlns:p14="http://schemas.microsoft.com/office/powerpoint/2010/main" val="29866188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14:8-15】</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巴拿巴、保罗二使徒听见，就撕开衣裳，跳进众人中间，喊着说：</a:t>
            </a:r>
            <a:r>
              <a:rPr lang="en-US" altLang="zh-CN" sz="3000" b="1" dirty="0">
                <a:solidFill>
                  <a:schemeClr val="bg1"/>
                </a:solidFill>
                <a:ea typeface="微软雅黑" panose="020B0503020204020204" pitchFamily="34" charset="-122"/>
              </a:rPr>
              <a:t>But when the apostles Barnabas and Paul heard this, they tore their clothes and ran in among the multitude, crying out</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诸君，为什么作这事呢？我们也是人，性情和你们一样。我们传福音给你们，是叫你们离弃这些虚妄，归向那创造天、地、海和其中万物的永生　神。</a:t>
            </a:r>
          </a:p>
          <a:p>
            <a:pPr algn="l">
              <a:lnSpc>
                <a:spcPct val="100000"/>
              </a:lnSpc>
            </a:pPr>
            <a:r>
              <a:rPr lang="en-US" altLang="zh-CN" sz="3000" b="1" dirty="0">
                <a:solidFill>
                  <a:schemeClr val="bg1"/>
                </a:solidFill>
                <a:ea typeface="微软雅黑" panose="020B0503020204020204" pitchFamily="34" charset="-122"/>
              </a:rPr>
              <a:t>and saying, “Men, why are you doing these things? We also are men with the same nature as you, and preach to you that you should turn from these useless things to the living God, who made the heaven, the earth, the sea, and all things that are in them,</a:t>
            </a:r>
          </a:p>
        </p:txBody>
      </p:sp>
    </p:spTree>
    <p:extLst>
      <p:ext uri="{BB962C8B-B14F-4D97-AF65-F5344CB8AC3E}">
        <p14:creationId xmlns:p14="http://schemas.microsoft.com/office/powerpoint/2010/main" val="29866188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12027</TotalTime>
  <Words>2196</Words>
  <Application>Microsoft Office PowerPoint</Application>
  <PresentationFormat>On-screen Show (4:3)</PresentationFormat>
  <Paragraphs>92</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微软雅黑</vt:lpstr>
      <vt:lpstr>宋体</vt:lpstr>
      <vt:lpstr>Arial</vt:lpstr>
      <vt:lpstr>Calibri</vt:lpstr>
      <vt:lpstr>Calibri Light</vt:lpstr>
      <vt:lpstr>Office 主题</vt:lpstr>
      <vt:lpstr>兴旺与衰微 Increase And Decrease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cp:lastModifiedBy>
  <cp:revision>1112</cp:revision>
  <dcterms:created xsi:type="dcterms:W3CDTF">2018-02-16T18:09:56Z</dcterms:created>
  <dcterms:modified xsi:type="dcterms:W3CDTF">2023-10-01T18:26:46Z</dcterms:modified>
</cp:coreProperties>
</file>