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301" r:id="rId2"/>
    <p:sldId id="302" r:id="rId3"/>
    <p:sldId id="303" r:id="rId4"/>
    <p:sldId id="304" r:id="rId5"/>
    <p:sldId id="305" r:id="rId6"/>
    <p:sldId id="306" r:id="rId7"/>
    <p:sldId id="307" r:id="rId8"/>
    <p:sldId id="308" r:id="rId9"/>
    <p:sldId id="309" r:id="rId10"/>
    <p:sldId id="310" r:id="rId11"/>
    <p:sldId id="311" r:id="rId12"/>
    <p:sldId id="312" r:id="rId13"/>
    <p:sldId id="313" r:id="rId14"/>
    <p:sldId id="314" r:id="rId15"/>
  </p:sldIdLst>
  <p:sldSz cx="9144000" cy="6858000" type="screen4x3"/>
  <p:notesSz cx="6858000" cy="9144000"/>
  <p:embeddedFontLst>
    <p:embeddedFont>
      <p:font typeface="Microsoft Yahei" panose="020B0503020204020204" pitchFamily="34" charset="-122"/>
      <p:regular r:id="rId17"/>
      <p:bold r:id="rId18"/>
    </p:embeddedFont>
    <p:embeddedFont>
      <p:font typeface="Calibri" panose="020F0502020204030204" pitchFamily="34" charset="0"/>
      <p:regular r:id="rId19"/>
      <p:bold r:id="rId20"/>
      <p:italic r:id="rId21"/>
      <p:boldItalic r:id="rId22"/>
    </p:embeddedFont>
    <p:embeddedFont>
      <p:font typeface="Garamond" panose="02020404030301010803" pitchFamily="18" charset="0"/>
      <p:regular r:id="rId23"/>
      <p:bold r:id="rId24"/>
      <p: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4" roundtripDataSignature="AMtx7mjJn71SUVw9GM1juo6wJaATfGBOC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71B69DF-EA8F-45AB-8763-6E457FAAEFFE}">
  <a:tblStyle styleId="{871B69DF-EA8F-45AB-8763-6E457FAAEFFE}"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9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5.fntdata"/><Relationship Id="rId9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9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3.fntdata"/><Relationship Id="rId9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390014182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7"/>
        <p:cNvGrpSpPr/>
        <p:nvPr/>
      </p:nvGrpSpPr>
      <p:grpSpPr>
        <a:xfrm>
          <a:off x="0" y="0"/>
          <a:ext cx="0" cy="0"/>
          <a:chOff x="0" y="0"/>
          <a:chExt cx="0" cy="0"/>
        </a:xfrm>
      </p:grpSpPr>
      <p:sp>
        <p:nvSpPr>
          <p:cNvPr id="1228" name="Google Shape;1228;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29" name="Google Shape;1229;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33499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3"/>
        <p:cNvGrpSpPr/>
        <p:nvPr/>
      </p:nvGrpSpPr>
      <p:grpSpPr>
        <a:xfrm>
          <a:off x="0" y="0"/>
          <a:ext cx="0" cy="0"/>
          <a:chOff x="0" y="0"/>
          <a:chExt cx="0" cy="0"/>
        </a:xfrm>
      </p:grpSpPr>
      <p:sp>
        <p:nvSpPr>
          <p:cNvPr id="1274" name="Google Shape;1274;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75" name="Google Shape;1275;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71635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8"/>
        <p:cNvGrpSpPr/>
        <p:nvPr/>
      </p:nvGrpSpPr>
      <p:grpSpPr>
        <a:xfrm>
          <a:off x="0" y="0"/>
          <a:ext cx="0" cy="0"/>
          <a:chOff x="0" y="0"/>
          <a:chExt cx="0" cy="0"/>
        </a:xfrm>
      </p:grpSpPr>
      <p:sp>
        <p:nvSpPr>
          <p:cNvPr id="1279" name="Google Shape;1279;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80" name="Google Shape;1280;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8041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3"/>
        <p:cNvGrpSpPr/>
        <p:nvPr/>
      </p:nvGrpSpPr>
      <p:grpSpPr>
        <a:xfrm>
          <a:off x="0" y="0"/>
          <a:ext cx="0" cy="0"/>
          <a:chOff x="0" y="0"/>
          <a:chExt cx="0" cy="0"/>
        </a:xfrm>
      </p:grpSpPr>
      <p:sp>
        <p:nvSpPr>
          <p:cNvPr id="1284" name="Google Shape;1284;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85" name="Google Shape;1285;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661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8"/>
        <p:cNvGrpSpPr/>
        <p:nvPr/>
      </p:nvGrpSpPr>
      <p:grpSpPr>
        <a:xfrm>
          <a:off x="0" y="0"/>
          <a:ext cx="0" cy="0"/>
          <a:chOff x="0" y="0"/>
          <a:chExt cx="0" cy="0"/>
        </a:xfrm>
      </p:grpSpPr>
      <p:sp>
        <p:nvSpPr>
          <p:cNvPr id="1289" name="Google Shape;1289;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90" name="Google Shape;1290;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06747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3"/>
        <p:cNvGrpSpPr/>
        <p:nvPr/>
      </p:nvGrpSpPr>
      <p:grpSpPr>
        <a:xfrm>
          <a:off x="0" y="0"/>
          <a:ext cx="0" cy="0"/>
          <a:chOff x="0" y="0"/>
          <a:chExt cx="0" cy="0"/>
        </a:xfrm>
      </p:grpSpPr>
      <p:sp>
        <p:nvSpPr>
          <p:cNvPr id="1294" name="Google Shape;1294;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95" name="Google Shape;1295;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0914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3"/>
        <p:cNvGrpSpPr/>
        <p:nvPr/>
      </p:nvGrpSpPr>
      <p:grpSpPr>
        <a:xfrm>
          <a:off x="0" y="0"/>
          <a:ext cx="0" cy="0"/>
          <a:chOff x="0" y="0"/>
          <a:chExt cx="0" cy="0"/>
        </a:xfrm>
      </p:grpSpPr>
      <p:sp>
        <p:nvSpPr>
          <p:cNvPr id="1234" name="Google Shape;1234;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35" name="Google Shape;1235;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34863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8"/>
        <p:cNvGrpSpPr/>
        <p:nvPr/>
      </p:nvGrpSpPr>
      <p:grpSpPr>
        <a:xfrm>
          <a:off x="0" y="0"/>
          <a:ext cx="0" cy="0"/>
          <a:chOff x="0" y="0"/>
          <a:chExt cx="0" cy="0"/>
        </a:xfrm>
      </p:grpSpPr>
      <p:sp>
        <p:nvSpPr>
          <p:cNvPr id="1239" name="Google Shape;1239;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40" name="Google Shape;1240;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5450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3"/>
        <p:cNvGrpSpPr/>
        <p:nvPr/>
      </p:nvGrpSpPr>
      <p:grpSpPr>
        <a:xfrm>
          <a:off x="0" y="0"/>
          <a:ext cx="0" cy="0"/>
          <a:chOff x="0" y="0"/>
          <a:chExt cx="0" cy="0"/>
        </a:xfrm>
      </p:grpSpPr>
      <p:sp>
        <p:nvSpPr>
          <p:cNvPr id="1244" name="Google Shape;1244;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45" name="Google Shape;1245;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61539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8"/>
        <p:cNvGrpSpPr/>
        <p:nvPr/>
      </p:nvGrpSpPr>
      <p:grpSpPr>
        <a:xfrm>
          <a:off x="0" y="0"/>
          <a:ext cx="0" cy="0"/>
          <a:chOff x="0" y="0"/>
          <a:chExt cx="0" cy="0"/>
        </a:xfrm>
      </p:grpSpPr>
      <p:sp>
        <p:nvSpPr>
          <p:cNvPr id="1249" name="Google Shape;1249;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50" name="Google Shape;1250;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3268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3"/>
        <p:cNvGrpSpPr/>
        <p:nvPr/>
      </p:nvGrpSpPr>
      <p:grpSpPr>
        <a:xfrm>
          <a:off x="0" y="0"/>
          <a:ext cx="0" cy="0"/>
          <a:chOff x="0" y="0"/>
          <a:chExt cx="0" cy="0"/>
        </a:xfrm>
      </p:grpSpPr>
      <p:sp>
        <p:nvSpPr>
          <p:cNvPr id="1254" name="Google Shape;1254;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55" name="Google Shape;1255;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6394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8"/>
        <p:cNvGrpSpPr/>
        <p:nvPr/>
      </p:nvGrpSpPr>
      <p:grpSpPr>
        <a:xfrm>
          <a:off x="0" y="0"/>
          <a:ext cx="0" cy="0"/>
          <a:chOff x="0" y="0"/>
          <a:chExt cx="0" cy="0"/>
        </a:xfrm>
      </p:grpSpPr>
      <p:sp>
        <p:nvSpPr>
          <p:cNvPr id="1259" name="Google Shape;1259;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60" name="Google Shape;1260;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152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3"/>
        <p:cNvGrpSpPr/>
        <p:nvPr/>
      </p:nvGrpSpPr>
      <p:grpSpPr>
        <a:xfrm>
          <a:off x="0" y="0"/>
          <a:ext cx="0" cy="0"/>
          <a:chOff x="0" y="0"/>
          <a:chExt cx="0" cy="0"/>
        </a:xfrm>
      </p:grpSpPr>
      <p:sp>
        <p:nvSpPr>
          <p:cNvPr id="1264" name="Google Shape;1264;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65" name="Google Shape;1265;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121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8"/>
        <p:cNvGrpSpPr/>
        <p:nvPr/>
      </p:nvGrpSpPr>
      <p:grpSpPr>
        <a:xfrm>
          <a:off x="0" y="0"/>
          <a:ext cx="0" cy="0"/>
          <a:chOff x="0" y="0"/>
          <a:chExt cx="0" cy="0"/>
        </a:xfrm>
      </p:grpSpPr>
      <p:sp>
        <p:nvSpPr>
          <p:cNvPr id="1269" name="Google Shape;1269;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70" name="Google Shape;1270;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030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22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25"/>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2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2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226"/>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6"/>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21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1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218"/>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18"/>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21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19"/>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19"/>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220"/>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20"/>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20"/>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20"/>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20"/>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22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2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223"/>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23"/>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23"/>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22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24"/>
          <p:cNvSpPr>
            <a:spLocks noGrp="1"/>
          </p:cNvSpPr>
          <p:nvPr>
            <p:ph type="pic" idx="2"/>
          </p:nvPr>
        </p:nvSpPr>
        <p:spPr>
          <a:xfrm>
            <a:off x="3887391" y="987426"/>
            <a:ext cx="4629150" cy="4873625"/>
          </a:xfrm>
          <a:prstGeom prst="rect">
            <a:avLst/>
          </a:prstGeom>
          <a:noFill/>
          <a:ln>
            <a:noFill/>
          </a:ln>
        </p:spPr>
      </p:sp>
      <p:sp>
        <p:nvSpPr>
          <p:cNvPr id="68" name="Google Shape;68;p224"/>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2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7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7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230"/>
        <p:cNvGrpSpPr/>
        <p:nvPr/>
      </p:nvGrpSpPr>
      <p:grpSpPr>
        <a:xfrm>
          <a:off x="0" y="0"/>
          <a:ext cx="0" cy="0"/>
          <a:chOff x="0" y="0"/>
          <a:chExt cx="0" cy="0"/>
        </a:xfrm>
      </p:grpSpPr>
      <p:sp>
        <p:nvSpPr>
          <p:cNvPr id="1231" name="Google Shape;1231;p46"/>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保罗的第一次祷告</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The First Prayer of Paul</a:t>
            </a:r>
            <a:endParaRPr sz="4600" b="1" dirty="0">
              <a:solidFill>
                <a:schemeClr val="lt1"/>
              </a:solidFill>
            </a:endParaRPr>
          </a:p>
        </p:txBody>
      </p:sp>
      <p:sp>
        <p:nvSpPr>
          <p:cNvPr id="1232" name="Google Shape;1232;p46"/>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2/25/2024</a:t>
            </a:r>
            <a:endParaRPr b="1">
              <a:solidFill>
                <a:schemeClr val="l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76"/>
        <p:cNvGrpSpPr/>
        <p:nvPr/>
      </p:nvGrpSpPr>
      <p:grpSpPr>
        <a:xfrm>
          <a:off x="0" y="0"/>
          <a:ext cx="0" cy="0"/>
          <a:chOff x="0" y="0"/>
          <a:chExt cx="0" cy="0"/>
        </a:xfrm>
      </p:grpSpPr>
      <p:sp>
        <p:nvSpPr>
          <p:cNvPr id="1277" name="Google Shape;1277;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使徒行传 Acts 9:13-15】</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13 亚拿尼亚回答说：“主啊，我听见许多人说，这人怎样在耶路撒冷多多苦害你的圣徒，</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Ananias answered, “Lord, I have heard from many about this man, how much harm he has done to Your saints in Jerusalem.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14 并且他在这里有从祭司长得来的权柄，捆绑一切求告你名的人。”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here he has authority from the chief priests to bind all who call on Your name.”</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1"/>
        <p:cNvGrpSpPr/>
        <p:nvPr/>
      </p:nvGrpSpPr>
      <p:grpSpPr>
        <a:xfrm>
          <a:off x="0" y="0"/>
          <a:ext cx="0" cy="0"/>
          <a:chOff x="0" y="0"/>
          <a:chExt cx="0" cy="0"/>
        </a:xfrm>
      </p:grpSpPr>
      <p:sp>
        <p:nvSpPr>
          <p:cNvPr id="1282" name="Google Shape;1282;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使徒行传 Acts 9:13-15】</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15 主对亚拿尼亚说：“你只管去。他是我所拣选的器皿，要在外邦人和君王并以色列人面前宣扬我的名。</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But the Lord said to him, “Go, for he is a chosen vessel of Mine to bear My name before Gentiles, kings, and the children of Israel.</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86"/>
        <p:cNvGrpSpPr/>
        <p:nvPr/>
      </p:nvGrpSpPr>
      <p:grpSpPr>
        <a:xfrm>
          <a:off x="0" y="0"/>
          <a:ext cx="0" cy="0"/>
          <a:chOff x="0" y="0"/>
          <a:chExt cx="0" cy="0"/>
        </a:xfrm>
      </p:grpSpPr>
      <p:sp>
        <p:nvSpPr>
          <p:cNvPr id="1287" name="Google Shape;1287;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马太福音 Matthew 6:5-6】</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5 “</a:t>
            </a:r>
            <a:r>
              <a:rPr lang="en-US" sz="3000" b="1">
                <a:solidFill>
                  <a:srgbClr val="FFFF00"/>
                </a:solidFill>
                <a:latin typeface="Microsoft Yahei"/>
                <a:ea typeface="Microsoft Yahei"/>
                <a:cs typeface="Microsoft Yahei"/>
                <a:sym typeface="Microsoft Yahei"/>
              </a:rPr>
              <a:t>你们祷告的时候，不可像那假冒为善的人，爱站在会堂里和十字路口上祷告，故意叫人看见。我实在告诉你们，他们已经得了他们的赏赐。</a:t>
            </a:r>
            <a:endParaRPr/>
          </a:p>
          <a:p>
            <a:pPr marL="0" lvl="0" indent="0" algn="l" rtl="0">
              <a:lnSpc>
                <a:spcPct val="100000"/>
              </a:lnSpc>
              <a:spcBef>
                <a:spcPts val="1000"/>
              </a:spcBef>
              <a:spcAft>
                <a:spcPts val="0"/>
              </a:spcAft>
              <a:buClr>
                <a:schemeClr val="lt1"/>
              </a:buClr>
              <a:buSzPts val="2800"/>
              <a:buNone/>
            </a:pPr>
            <a:r>
              <a:rPr lang="en-US" sz="2800" b="1">
                <a:solidFill>
                  <a:schemeClr val="lt1"/>
                </a:solidFill>
              </a:rPr>
              <a:t>"And when you pray, you shall not be like the hypocrites. For they love to pray standing in the synagogues and on the corners of the streets, that they may be seen by men. Assuredly, I say to you, they have their reward.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6 </a:t>
            </a:r>
            <a:r>
              <a:rPr lang="en-US" sz="3000" b="1">
                <a:solidFill>
                  <a:srgbClr val="FFFF00"/>
                </a:solidFill>
                <a:latin typeface="Microsoft Yahei"/>
                <a:ea typeface="Microsoft Yahei"/>
                <a:cs typeface="Microsoft Yahei"/>
                <a:sym typeface="Microsoft Yahei"/>
              </a:rPr>
              <a:t>你祷告的时候，要进你的内屋，关上门，祷告你在暗中的父。你父在暗中察看，必然报答你。</a:t>
            </a:r>
            <a:r>
              <a:rPr lang="en-US" sz="2800" b="1">
                <a:solidFill>
                  <a:schemeClr val="lt1"/>
                </a:solidFill>
              </a:rPr>
              <a:t>But you, when you pray, go into your room, and when you have shut your door, pray to your Father who is in the secret place; and your Father who sees in secret will reward you openly.</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91"/>
        <p:cNvGrpSpPr/>
        <p:nvPr/>
      </p:nvGrpSpPr>
      <p:grpSpPr>
        <a:xfrm>
          <a:off x="0" y="0"/>
          <a:ext cx="0" cy="0"/>
          <a:chOff x="0" y="0"/>
          <a:chExt cx="0" cy="0"/>
        </a:xfrm>
      </p:grpSpPr>
      <p:sp>
        <p:nvSpPr>
          <p:cNvPr id="1292" name="Google Shape;1292;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约翰一书 1 John 1:8-9】</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8 </a:t>
            </a:r>
            <a:r>
              <a:rPr lang="en-US" sz="3000" b="1">
                <a:solidFill>
                  <a:srgbClr val="FFFF00"/>
                </a:solidFill>
                <a:latin typeface="Microsoft Yahei"/>
                <a:ea typeface="Microsoft Yahei"/>
                <a:cs typeface="Microsoft Yahei"/>
                <a:sym typeface="Microsoft Yahei"/>
              </a:rPr>
              <a:t>我们若说自己无罪，便是自欺，真理不在我们心里了；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If we say that we have no sin, we deceive ourselves, and the truth is not in us.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9 </a:t>
            </a:r>
            <a:r>
              <a:rPr lang="en-US" sz="3000" b="1">
                <a:solidFill>
                  <a:srgbClr val="FFFF00"/>
                </a:solidFill>
                <a:latin typeface="Microsoft Yahei"/>
                <a:ea typeface="Microsoft Yahei"/>
                <a:cs typeface="Microsoft Yahei"/>
                <a:sym typeface="Microsoft Yahei"/>
              </a:rPr>
              <a:t>我们若认自己的罪，　神是信实的，是公义的，必要赦免我们的罪，洗净我们一切的不义；</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If we confess our sins, He is faithful and just to forgive us our sins and to cleanse us from all unrighteousness.</a:t>
            </a:r>
            <a:endParaRPr/>
          </a:p>
          <a:p>
            <a:pPr marL="0" lvl="0" indent="0" algn="l" rtl="0">
              <a:lnSpc>
                <a:spcPct val="112000"/>
              </a:lnSpc>
              <a:spcBef>
                <a:spcPts val="1000"/>
              </a:spcBef>
              <a:spcAft>
                <a:spcPts val="0"/>
              </a:spcAft>
              <a:buClr>
                <a:schemeClr val="dk1"/>
              </a:buClr>
              <a:buSzPts val="3000"/>
              <a:buNone/>
            </a:pPr>
            <a:endParaRPr sz="3000" b="1" u="sng">
              <a:solidFill>
                <a:schemeClr val="lt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96"/>
        <p:cNvGrpSpPr/>
        <p:nvPr/>
      </p:nvGrpSpPr>
      <p:grpSpPr>
        <a:xfrm>
          <a:off x="0" y="0"/>
          <a:ext cx="0" cy="0"/>
          <a:chOff x="0" y="0"/>
          <a:chExt cx="0" cy="0"/>
        </a:xfrm>
      </p:grpSpPr>
      <p:sp>
        <p:nvSpPr>
          <p:cNvPr id="1297" name="Google Shape;1297;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以赛亚书 Isaiah 55:6-7】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6 </a:t>
            </a:r>
            <a:r>
              <a:rPr lang="en-US" sz="3000" b="1">
                <a:solidFill>
                  <a:srgbClr val="FFFF00"/>
                </a:solidFill>
                <a:latin typeface="Microsoft Yahei"/>
                <a:ea typeface="Microsoft Yahei"/>
                <a:cs typeface="Microsoft Yahei"/>
                <a:sym typeface="Microsoft Yahei"/>
              </a:rPr>
              <a:t>当趁耶和华可寻找的时候寻找祂，相近的时候求告祂。</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Seek the Lord while He may be found, Call upon Him while He is near.</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7 </a:t>
            </a:r>
            <a:r>
              <a:rPr lang="en-US" sz="3000" b="1">
                <a:solidFill>
                  <a:srgbClr val="FFFF00"/>
                </a:solidFill>
                <a:latin typeface="Microsoft Yahei"/>
                <a:ea typeface="Microsoft Yahei"/>
                <a:cs typeface="Microsoft Yahei"/>
                <a:sym typeface="Microsoft Yahei"/>
              </a:rPr>
              <a:t>恶人当离弃自己的道路，不义的人当除掉自己的意念，归向耶和华，耶和华就必怜恤他；当归向我们的　神，因为　神必广行赦免。</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Let the wicked forsake his way, And the unrighteous man his thoughts; Let him return to the Lord, And He will have mercy on him; And to our God, For He will abundantly pardon.</a:t>
            </a:r>
            <a:endParaRPr/>
          </a:p>
          <a:p>
            <a:pPr marL="0" lvl="0" indent="0" algn="l" rtl="0">
              <a:lnSpc>
                <a:spcPct val="112000"/>
              </a:lnSpc>
              <a:spcBef>
                <a:spcPts val="1000"/>
              </a:spcBef>
              <a:spcAft>
                <a:spcPts val="0"/>
              </a:spcAft>
              <a:buClr>
                <a:schemeClr val="dk1"/>
              </a:buClr>
              <a:buSzPts val="3000"/>
              <a:buNone/>
            </a:pPr>
            <a:endParaRPr sz="3000" b="1">
              <a:solidFill>
                <a:schemeClr val="lt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36"/>
        <p:cNvGrpSpPr/>
        <p:nvPr/>
      </p:nvGrpSpPr>
      <p:grpSpPr>
        <a:xfrm>
          <a:off x="0" y="0"/>
          <a:ext cx="0" cy="0"/>
          <a:chOff x="0" y="0"/>
          <a:chExt cx="0" cy="0"/>
        </a:xfrm>
      </p:grpSpPr>
      <p:sp>
        <p:nvSpPr>
          <p:cNvPr id="1237" name="Google Shape;1237;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使徒行传 Acts 9:10-11】</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10 当下，在大马士革有一个门徒，名叫亚拿尼亚。主在异象中对他说：“亚拿尼亚。”他说：“主，我在这里。”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Now there was a certain disciple at Damascus named Ananias; and to him the Lord said in a vision, “Ananias.” And he said, “Here I am, Lord.”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11 主对他说：“起来！往直街去，在犹大的家里，访问一个大数人，名叫扫罗，他正祷告；</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So the Lord said to him, “Arise and go to the street called Straight, and inquire at the house of Judas for one called Saul of Tarsus, for behold, he is praying.</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1"/>
        <p:cNvGrpSpPr/>
        <p:nvPr/>
      </p:nvGrpSpPr>
      <p:grpSpPr>
        <a:xfrm>
          <a:off x="0" y="0"/>
          <a:ext cx="0" cy="0"/>
          <a:chOff x="0" y="0"/>
          <a:chExt cx="0" cy="0"/>
        </a:xfrm>
      </p:grpSpPr>
      <p:sp>
        <p:nvSpPr>
          <p:cNvPr id="1242" name="Google Shape;1242;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【路加福音</a:t>
            </a:r>
            <a:r>
              <a:rPr lang="en-US" sz="3000" b="1" u="sng">
                <a:solidFill>
                  <a:schemeClr val="lt1"/>
                </a:solidFill>
              </a:rPr>
              <a:t>Luke 18</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9-14】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9 </a:t>
            </a:r>
            <a:r>
              <a:rPr lang="en-US" sz="3000" b="1">
                <a:solidFill>
                  <a:srgbClr val="FFFF00"/>
                </a:solidFill>
                <a:latin typeface="Microsoft Yahei"/>
                <a:ea typeface="Microsoft Yahei"/>
                <a:cs typeface="Microsoft Yahei"/>
                <a:sym typeface="Microsoft Yahei"/>
              </a:rPr>
              <a:t>耶稣向那些仗着自己是义人，藐视别人的，设一个比喻，</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Also He spoke this parable to some who trusted in themselves that they were righteous, and despised others: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10 说：“有两个人上殿里去祷告：一个是法利赛人，一个是税吏。</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"Two men went up to the temple to pray, one a Pharisee and the other a tax collector.</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6"/>
        <p:cNvGrpSpPr/>
        <p:nvPr/>
      </p:nvGrpSpPr>
      <p:grpSpPr>
        <a:xfrm>
          <a:off x="0" y="0"/>
          <a:ext cx="0" cy="0"/>
          <a:chOff x="0" y="0"/>
          <a:chExt cx="0" cy="0"/>
        </a:xfrm>
      </p:grpSpPr>
      <p:sp>
        <p:nvSpPr>
          <p:cNvPr id="1247" name="Google Shape;1247;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【路加福音</a:t>
            </a:r>
            <a:r>
              <a:rPr lang="en-US" sz="3000" b="1" u="sng">
                <a:solidFill>
                  <a:schemeClr val="lt1"/>
                </a:solidFill>
              </a:rPr>
              <a:t>Luke 18</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9-14】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11 法利赛人站着，自言自语地祷告说：‘　神啊，我感谢你，我不像别人勒索、不义、奸淫，也不像这个税吏。</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 Pharisee stood and prayed thus with himself, "God, I thank You that I am not like other men--extortioners, unjust, adulterers, or even as this tax collector.</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12 我一个礼拜禁食两次，凡我所得的，都捐上十分之一。’</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 fast twice a week; I give tithes of all that I possess.'</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51"/>
        <p:cNvGrpSpPr/>
        <p:nvPr/>
      </p:nvGrpSpPr>
      <p:grpSpPr>
        <a:xfrm>
          <a:off x="0" y="0"/>
          <a:ext cx="0" cy="0"/>
          <a:chOff x="0" y="0"/>
          <a:chExt cx="0" cy="0"/>
        </a:xfrm>
      </p:grpSpPr>
      <p:sp>
        <p:nvSpPr>
          <p:cNvPr id="1252" name="Google Shape;1252;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【路加福音</a:t>
            </a:r>
            <a:r>
              <a:rPr lang="en-US" sz="3000" b="1" u="sng">
                <a:solidFill>
                  <a:schemeClr val="lt1"/>
                </a:solidFill>
              </a:rPr>
              <a:t>Luke 18</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9-14】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13 那税吏远远地站着，连举目望天也不敢，只捶着胸说：‘　神啊，开恩可怜我这个罪人！’</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the tax collector, standing afar off, would not so much as raise his eyes to heaven, but beat his breast, saying, "God, be merciful to me a sinner!'</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14 我告诉你们：这人回家去比那人倒算为义了。因为，凡自高的，必降为卑；自卑的，必升为高。” </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 tell you, this man went down to his house justified rather than the other; for everyone who exalts himself will be humbled, and he who humbles himself will be exalted."</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6"/>
        <p:cNvGrpSpPr/>
        <p:nvPr/>
      </p:nvGrpSpPr>
      <p:grpSpPr>
        <a:xfrm>
          <a:off x="0" y="0"/>
          <a:ext cx="0" cy="0"/>
          <a:chOff x="0" y="0"/>
          <a:chExt cx="0" cy="0"/>
        </a:xfrm>
      </p:grpSpPr>
      <p:sp>
        <p:nvSpPr>
          <p:cNvPr id="1257" name="Google Shape;1257;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路加福音 Luke 15:10】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我告诉你们：一个罪人悔改，在　神的使者面前也是这样为他欢喜。”</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Likewise, I say to you, there is joy in the presence of the angels of God over one sinner who repents.”</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61"/>
        <p:cNvGrpSpPr/>
        <p:nvPr/>
      </p:nvGrpSpPr>
      <p:grpSpPr>
        <a:xfrm>
          <a:off x="0" y="0"/>
          <a:ext cx="0" cy="0"/>
          <a:chOff x="0" y="0"/>
          <a:chExt cx="0" cy="0"/>
        </a:xfrm>
      </p:grpSpPr>
      <p:sp>
        <p:nvSpPr>
          <p:cNvPr id="1262" name="Google Shape;1262;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路加福音 Luke 15:1-7】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 </a:t>
            </a:r>
            <a:r>
              <a:rPr lang="en-US" sz="3000" b="1">
                <a:solidFill>
                  <a:srgbClr val="FFFF00"/>
                </a:solidFill>
                <a:latin typeface="Microsoft Yahei"/>
                <a:ea typeface="Microsoft Yahei"/>
                <a:cs typeface="Microsoft Yahei"/>
                <a:sym typeface="Microsoft Yahei"/>
              </a:rPr>
              <a:t>众税吏和罪人都挨近耶稣，要听祂讲道。</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all the tax collectors and the sinners drew near to Him to hear Him.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 法利赛人和文士私下议论说：“这个人接待罪人，又同他们吃饭。”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the Pharisees and scribes complained, saying, “This Man receives sinners and eats with them.”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 </a:t>
            </a:r>
            <a:r>
              <a:rPr lang="en-US" sz="3000" b="1">
                <a:solidFill>
                  <a:srgbClr val="FFFF00"/>
                </a:solidFill>
                <a:latin typeface="Microsoft Yahei"/>
                <a:ea typeface="Microsoft Yahei"/>
                <a:cs typeface="Microsoft Yahei"/>
                <a:sym typeface="Microsoft Yahei"/>
              </a:rPr>
              <a:t>耶稣就用比喻说：</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So He spoke this parable to them, saying:</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6"/>
        <p:cNvGrpSpPr/>
        <p:nvPr/>
      </p:nvGrpSpPr>
      <p:grpSpPr>
        <a:xfrm>
          <a:off x="0" y="0"/>
          <a:ext cx="0" cy="0"/>
          <a:chOff x="0" y="0"/>
          <a:chExt cx="0" cy="0"/>
        </a:xfrm>
      </p:grpSpPr>
      <p:sp>
        <p:nvSpPr>
          <p:cNvPr id="1267" name="Google Shape;1267;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路加福音 Luke 15:1-7】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 “</a:t>
            </a:r>
            <a:r>
              <a:rPr lang="en-US" sz="3000" b="1">
                <a:solidFill>
                  <a:srgbClr val="FFFF00"/>
                </a:solidFill>
                <a:latin typeface="Microsoft Yahei"/>
                <a:ea typeface="Microsoft Yahei"/>
                <a:cs typeface="Microsoft Yahei"/>
                <a:sym typeface="Microsoft Yahei"/>
              </a:rPr>
              <a:t>你们中间，谁有一百只羊失去一只，不把这九十九只撇在旷野，去找那失去的羊，直到找着呢？</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“What man of you, having a hundred sheep, if he loses one of them, does not leave the ninety-nine in the wilderness, and go after the one which is lost until he finds it?</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5 </a:t>
            </a:r>
            <a:r>
              <a:rPr lang="en-US" sz="3000" b="1">
                <a:solidFill>
                  <a:srgbClr val="FFFF00"/>
                </a:solidFill>
                <a:latin typeface="Microsoft Yahei"/>
                <a:ea typeface="Microsoft Yahei"/>
                <a:cs typeface="Microsoft Yahei"/>
                <a:sym typeface="Microsoft Yahei"/>
              </a:rPr>
              <a:t>找着了，就欢欢喜喜地扛在肩上，回到家里，</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when he has found it, he lays it on his shoulders, rejoicing.</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71"/>
        <p:cNvGrpSpPr/>
        <p:nvPr/>
      </p:nvGrpSpPr>
      <p:grpSpPr>
        <a:xfrm>
          <a:off x="0" y="0"/>
          <a:ext cx="0" cy="0"/>
          <a:chOff x="0" y="0"/>
          <a:chExt cx="0" cy="0"/>
        </a:xfrm>
      </p:grpSpPr>
      <p:sp>
        <p:nvSpPr>
          <p:cNvPr id="1272" name="Google Shape;1272;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路加福音 Luke 15:1-7】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6 就请朋友邻舍来，对他们说：‘我失去的羊已经找着了，你们和我一同欢喜吧！’</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when he comes home, he calls together his friends and neighbors, saying to them, ‘Rejoice with me, for I have found my sheep which was lost!’</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7 我告诉你们：一个罪人悔改，在天上也要这样为他欢喜，较比为九十九个不用悔改的义人欢喜更大。”</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 say to you that likewise there will be more joy in heaven over one sinner who repents than over ninety-nine just persons who need no repentance.</a:t>
            </a:r>
            <a:endParaRPr/>
          </a:p>
          <a:p>
            <a:pPr marL="0" lvl="0" indent="0" algn="l" rtl="0">
              <a:lnSpc>
                <a:spcPct val="112000"/>
              </a:lnSpc>
              <a:spcBef>
                <a:spcPts val="1000"/>
              </a:spcBef>
              <a:spcAft>
                <a:spcPts val="0"/>
              </a:spcAft>
              <a:buClr>
                <a:schemeClr val="dk1"/>
              </a:buClr>
              <a:buSzPts val="3000"/>
              <a:buNone/>
            </a:pPr>
            <a:endParaRPr sz="3000" b="1">
              <a:solidFill>
                <a:schemeClr val="lt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751</Words>
  <Application>Microsoft Office PowerPoint</Application>
  <PresentationFormat>On-screen Show (4:3)</PresentationFormat>
  <Paragraphs>65</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Microsoft Yahei</vt:lpstr>
      <vt:lpstr>Arial</vt:lpstr>
      <vt:lpstr>Calibri</vt:lpstr>
      <vt:lpstr>Garamond</vt:lpstr>
      <vt:lpstr>Office 主题</vt:lpstr>
      <vt:lpstr>保罗的第一次祷告 The First Prayer of Paul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2024-02-25T19:08:31Z</dcterms:modified>
</cp:coreProperties>
</file>