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6915" r:id="rId2"/>
  </p:sldMasterIdLst>
  <p:notesMasterIdLst>
    <p:notesMasterId r:id="rId26"/>
  </p:notesMasterIdLst>
  <p:sldIdLst>
    <p:sldId id="2214" r:id="rId3"/>
    <p:sldId id="3707" r:id="rId4"/>
    <p:sldId id="3838" r:id="rId5"/>
    <p:sldId id="3839" r:id="rId6"/>
    <p:sldId id="3840" r:id="rId7"/>
    <p:sldId id="3825" r:id="rId8"/>
    <p:sldId id="3826" r:id="rId9"/>
    <p:sldId id="3841" r:id="rId10"/>
    <p:sldId id="3805" r:id="rId11"/>
    <p:sldId id="3827" r:id="rId12"/>
    <p:sldId id="3806" r:id="rId13"/>
    <p:sldId id="3807" r:id="rId14"/>
    <p:sldId id="3828" r:id="rId15"/>
    <p:sldId id="3842" r:id="rId16"/>
    <p:sldId id="3843" r:id="rId17"/>
    <p:sldId id="3808" r:id="rId18"/>
    <p:sldId id="3844" r:id="rId19"/>
    <p:sldId id="3845" r:id="rId20"/>
    <p:sldId id="3846" r:id="rId21"/>
    <p:sldId id="3847" r:id="rId22"/>
    <p:sldId id="3848" r:id="rId23"/>
    <p:sldId id="3849" r:id="rId24"/>
    <p:sldId id="3829" r:id="rId2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4679" autoAdjust="0"/>
  </p:normalViewPr>
  <p:slideViewPr>
    <p:cSldViewPr>
      <p:cViewPr varScale="1">
        <p:scale>
          <a:sx n="70" d="100"/>
          <a:sy n="70" d="100"/>
        </p:scale>
        <p:origin x="16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3/10/2024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3/10/2024</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3/10/2024</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3/10/2024</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2024/3/10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962216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2024/3/10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7808046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2024/3/10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0245025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2024/3/10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8466355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2024/3/10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718358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2024/3/10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3136763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2024/3/10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5120351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2024/3/10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62230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3/10/2024</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2024/3/10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0146472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2024/3/10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877390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2024/3/10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757166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3/10/2024</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3/10/2024</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3/10/2024</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3/10/2024</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3/10/2024</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3/10/2024</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3/10/2024</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3/10/2024</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2024/3/10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625579341"/>
      </p:ext>
    </p:extLst>
  </p:cSld>
  <p:clrMap bg1="lt1" tx1="dk1" bg2="lt2" tx2="dk2" accent1="accent1" accent2="accent2" accent3="accent3" accent4="accent4" accent5="accent5" accent6="accent6" hlink="hlink" folHlink="folHlink"/>
  <p:sldLayoutIdLst>
    <p:sldLayoutId id="2147486916" r:id="rId1"/>
    <p:sldLayoutId id="2147486917" r:id="rId2"/>
    <p:sldLayoutId id="2147486918" r:id="rId3"/>
    <p:sldLayoutId id="2147486919" r:id="rId4"/>
    <p:sldLayoutId id="2147486920" r:id="rId5"/>
    <p:sldLayoutId id="2147486921" r:id="rId6"/>
    <p:sldLayoutId id="2147486922" r:id="rId7"/>
    <p:sldLayoutId id="2147486923" r:id="rId8"/>
    <p:sldLayoutId id="2147486924" r:id="rId9"/>
    <p:sldLayoutId id="2147486925" r:id="rId10"/>
    <p:sldLayoutId id="214748692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巴拿巴的勇气</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The Courage of Barnabas</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3/10/2024</a:t>
            </a:r>
            <a:endParaRPr lang="zh-CN" altLang="en-US" b="1" dirty="0">
              <a:solidFill>
                <a:schemeClr val="bg1"/>
              </a:solidFill>
            </a:endParaRPr>
          </a:p>
        </p:txBody>
      </p:sp>
    </p:spTree>
    <p:extLst>
      <p:ext uri="{BB962C8B-B14F-4D97-AF65-F5344CB8AC3E}">
        <p14:creationId xmlns:p14="http://schemas.microsoft.com/office/powerpoint/2010/main" val="13484143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9:28-29a】</a:t>
            </a:r>
          </a:p>
          <a:p>
            <a:pPr algn="l">
              <a:lnSpc>
                <a:spcPct val="112000"/>
              </a:lnSpc>
            </a:pPr>
            <a:r>
              <a:rPr lang="en-US" altLang="zh-CN" sz="3000" b="1" dirty="0">
                <a:solidFill>
                  <a:srgbClr val="FFFF00"/>
                </a:solidFill>
                <a:ea typeface="微软雅黑" panose="020B0503020204020204" pitchFamily="34" charset="-122"/>
              </a:rPr>
              <a:t>28 </a:t>
            </a:r>
            <a:r>
              <a:rPr lang="zh-CN" altLang="en-US" sz="3000" b="1" dirty="0">
                <a:solidFill>
                  <a:srgbClr val="FFFF00"/>
                </a:solidFill>
                <a:ea typeface="微软雅黑" panose="020B0503020204020204" pitchFamily="34" charset="-122"/>
              </a:rPr>
              <a:t>于是扫罗在耶路撒冷和门徒出入来往，</a:t>
            </a:r>
          </a:p>
          <a:p>
            <a:pPr algn="l">
              <a:lnSpc>
                <a:spcPct val="112000"/>
              </a:lnSpc>
            </a:pPr>
            <a:r>
              <a:rPr lang="en-US" altLang="zh-CN" sz="3000" b="1" dirty="0">
                <a:solidFill>
                  <a:schemeClr val="bg1"/>
                </a:solidFill>
                <a:ea typeface="微软雅黑" panose="020B0503020204020204" pitchFamily="34" charset="-122"/>
              </a:rPr>
              <a:t>So he was with them at Jerusalem, coming in and going out.</a:t>
            </a:r>
          </a:p>
          <a:p>
            <a:pPr algn="l">
              <a:lnSpc>
                <a:spcPct val="112000"/>
              </a:lnSpc>
            </a:pPr>
            <a:r>
              <a:rPr lang="en-US" altLang="zh-CN" sz="3000" b="1" dirty="0">
                <a:solidFill>
                  <a:srgbClr val="FFFF00"/>
                </a:solidFill>
                <a:ea typeface="微软雅黑" panose="020B0503020204020204" pitchFamily="34" charset="-122"/>
              </a:rPr>
              <a:t>29a </a:t>
            </a:r>
            <a:r>
              <a:rPr lang="zh-CN" altLang="en-US" sz="3000" b="1" dirty="0">
                <a:solidFill>
                  <a:srgbClr val="FFFF00"/>
                </a:solidFill>
                <a:ea typeface="微软雅黑" panose="020B0503020204020204" pitchFamily="34" charset="-122"/>
              </a:rPr>
              <a:t>奉主的名放胆传道，并与说希腊话的犹太人讲论辩驳</a:t>
            </a:r>
            <a:r>
              <a:rPr lang="en-US" altLang="zh-CN" sz="3000" b="1" dirty="0">
                <a:solidFill>
                  <a:srgbClr val="FFFF00"/>
                </a:solidFill>
                <a:ea typeface="微软雅黑" panose="020B0503020204020204" pitchFamily="34" charset="-122"/>
              </a:rPr>
              <a:t>……</a:t>
            </a:r>
          </a:p>
          <a:p>
            <a:pPr algn="l">
              <a:lnSpc>
                <a:spcPct val="112000"/>
              </a:lnSpc>
            </a:pPr>
            <a:r>
              <a:rPr lang="en-US" altLang="zh-CN" sz="3000" b="1" dirty="0">
                <a:solidFill>
                  <a:schemeClr val="bg1"/>
                </a:solidFill>
                <a:ea typeface="微软雅黑" panose="020B0503020204020204" pitchFamily="34" charset="-122"/>
              </a:rPr>
              <a:t>And he spoke boldly in the name of the Lord Jesus and disputed against the Hellenists….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162525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马太福音 </a:t>
            </a:r>
            <a:r>
              <a:rPr lang="en-US" altLang="zh-CN" sz="3000" b="1" u="sng" dirty="0">
                <a:solidFill>
                  <a:schemeClr val="bg1"/>
                </a:solidFill>
                <a:ea typeface="微软雅黑" panose="020B0503020204020204" pitchFamily="34" charset="-122"/>
              </a:rPr>
              <a:t>Matthew 9:10-11】</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耶稣在屋里坐席的时候，有好些税吏和罪人来，与耶稣和祂的门徒一同坐席。</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Now it happened, as Jesus sat at the table in the house, that behold, many tax collectors and sinners came and sat down with Him and His disciples.</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法利赛人看见，就对耶稣的门徒说：“你们的先生为什么和税吏并罪人一同吃饭呢？”</a:t>
            </a:r>
          </a:p>
          <a:p>
            <a:pPr algn="l">
              <a:lnSpc>
                <a:spcPct val="112000"/>
              </a:lnSpc>
            </a:pPr>
            <a:r>
              <a:rPr lang="en-US" altLang="zh-CN" sz="3000" b="1" dirty="0">
                <a:solidFill>
                  <a:schemeClr val="bg1"/>
                </a:solidFill>
                <a:ea typeface="微软雅黑" panose="020B0503020204020204" pitchFamily="34" charset="-122"/>
              </a:rPr>
              <a:t>And when the Pharisees saw it, they said to His disciples, “Why does your Teacher eat with tax collectors and sinners?”</a:t>
            </a:r>
          </a:p>
        </p:txBody>
      </p:sp>
    </p:spTree>
    <p:extLst>
      <p:ext uri="{BB962C8B-B14F-4D97-AF65-F5344CB8AC3E}">
        <p14:creationId xmlns:p14="http://schemas.microsoft.com/office/powerpoint/2010/main" val="170109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路加福音 </a:t>
            </a:r>
            <a:r>
              <a:rPr lang="en-US" altLang="zh-CN" sz="3000" b="1" u="sng" dirty="0">
                <a:solidFill>
                  <a:schemeClr val="bg1"/>
                </a:solidFill>
                <a:ea typeface="微软雅黑" panose="020B0503020204020204" pitchFamily="34" charset="-122"/>
              </a:rPr>
              <a:t>Luke 15:1-2】</a:t>
            </a:r>
          </a:p>
          <a:p>
            <a:pPr algn="l">
              <a:lnSpc>
                <a:spcPct val="112000"/>
              </a:lnSpc>
            </a:pPr>
            <a:r>
              <a:rPr lang="en-US" altLang="zh-CN" sz="3000" b="1" dirty="0">
                <a:solidFill>
                  <a:srgbClr val="FFFF00"/>
                </a:solidFill>
                <a:ea typeface="微软雅黑" panose="020B0503020204020204" pitchFamily="34" charset="-122"/>
              </a:rPr>
              <a:t>1 </a:t>
            </a:r>
            <a:r>
              <a:rPr lang="zh-CN" altLang="en-US" sz="3000" b="1" dirty="0">
                <a:solidFill>
                  <a:srgbClr val="FFFF00"/>
                </a:solidFill>
                <a:ea typeface="微软雅黑" panose="020B0503020204020204" pitchFamily="34" charset="-122"/>
              </a:rPr>
              <a:t>众税吏和罪人都挨近耶稣，要听祂讲道。</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all the tax collectors and the sinners drew near to Him to hear Him.</a:t>
            </a:r>
          </a:p>
          <a:p>
            <a:pPr algn="l">
              <a:lnSpc>
                <a:spcPct val="112000"/>
              </a:lnSpc>
            </a:pPr>
            <a:r>
              <a:rPr lang="en-US" altLang="zh-CN" sz="3000" b="1" dirty="0">
                <a:solidFill>
                  <a:srgbClr val="FFFF00"/>
                </a:solidFill>
                <a:ea typeface="微软雅黑" panose="020B0503020204020204" pitchFamily="34" charset="-122"/>
              </a:rPr>
              <a:t>2 </a:t>
            </a:r>
            <a:r>
              <a:rPr lang="zh-CN" altLang="en-US" sz="3000" b="1" dirty="0">
                <a:solidFill>
                  <a:srgbClr val="FFFF00"/>
                </a:solidFill>
                <a:ea typeface="微软雅黑" panose="020B0503020204020204" pitchFamily="34" charset="-122"/>
              </a:rPr>
              <a:t>法利赛人和文士私下议论说：“这个人接待罪人，又同他们吃饭。”</a:t>
            </a:r>
          </a:p>
          <a:p>
            <a:pPr algn="l">
              <a:lnSpc>
                <a:spcPct val="112000"/>
              </a:lnSpc>
            </a:pPr>
            <a:r>
              <a:rPr lang="en-US" altLang="zh-CN" sz="3000" b="1" dirty="0">
                <a:solidFill>
                  <a:schemeClr val="bg1"/>
                </a:solidFill>
                <a:ea typeface="微软雅黑" panose="020B0503020204020204" pitchFamily="34" charset="-122"/>
              </a:rPr>
              <a:t>And the Pharisees and scribes complained, saying, “This Man receives sinners and eats with them.”</a:t>
            </a:r>
          </a:p>
        </p:txBody>
      </p:sp>
    </p:spTree>
    <p:extLst>
      <p:ext uri="{BB962C8B-B14F-4D97-AF65-F5344CB8AC3E}">
        <p14:creationId xmlns:p14="http://schemas.microsoft.com/office/powerpoint/2010/main" val="33004095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13:44-49】</a:t>
            </a:r>
          </a:p>
          <a:p>
            <a:pPr algn="l">
              <a:lnSpc>
                <a:spcPct val="112000"/>
              </a:lnSpc>
            </a:pPr>
            <a:r>
              <a:rPr lang="en-US" altLang="zh-CN" sz="3000" b="1" dirty="0">
                <a:solidFill>
                  <a:srgbClr val="FFFF00"/>
                </a:solidFill>
                <a:ea typeface="微软雅黑" panose="020B0503020204020204" pitchFamily="34" charset="-122"/>
              </a:rPr>
              <a:t>44 </a:t>
            </a:r>
            <a:r>
              <a:rPr lang="zh-CN" altLang="en-US" sz="3000" b="1" dirty="0">
                <a:solidFill>
                  <a:srgbClr val="FFFF00"/>
                </a:solidFill>
                <a:ea typeface="微软雅黑" panose="020B0503020204020204" pitchFamily="34" charset="-122"/>
              </a:rPr>
              <a:t>到下安息日，合城的人几乎都来聚集，要听　神的道。</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On the next Sabbath almost the whole city came together to hear the word of God.</a:t>
            </a:r>
          </a:p>
          <a:p>
            <a:pPr algn="l">
              <a:lnSpc>
                <a:spcPct val="112000"/>
              </a:lnSpc>
            </a:pPr>
            <a:r>
              <a:rPr lang="en-US" altLang="zh-CN" sz="3000" b="1" dirty="0">
                <a:solidFill>
                  <a:srgbClr val="FFFF00"/>
                </a:solidFill>
                <a:ea typeface="微软雅黑" panose="020B0503020204020204" pitchFamily="34" charset="-122"/>
              </a:rPr>
              <a:t>45 </a:t>
            </a:r>
            <a:r>
              <a:rPr lang="zh-CN" altLang="en-US" sz="3000" b="1" dirty="0">
                <a:solidFill>
                  <a:srgbClr val="FFFF00"/>
                </a:solidFill>
                <a:ea typeface="微软雅黑" panose="020B0503020204020204" pitchFamily="34" charset="-122"/>
              </a:rPr>
              <a:t>但犹太人看见人这样多，就满心嫉妒，硬驳保罗所说的话，并且毁谤。</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when the Jews saw the multitudes, they were filled with envy; and contradicting and blaspheming, they opposed the things spoken by Paul.</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00990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13:44-49】</a:t>
            </a:r>
          </a:p>
          <a:p>
            <a:pPr algn="l">
              <a:lnSpc>
                <a:spcPct val="112000"/>
              </a:lnSpc>
            </a:pPr>
            <a:r>
              <a:rPr lang="en-US" altLang="zh-CN" sz="3000" b="1" dirty="0">
                <a:solidFill>
                  <a:srgbClr val="FFFF00"/>
                </a:solidFill>
                <a:ea typeface="微软雅黑" panose="020B0503020204020204" pitchFamily="34" charset="-122"/>
              </a:rPr>
              <a:t>46 </a:t>
            </a:r>
            <a:r>
              <a:rPr lang="zh-CN" altLang="en-US" sz="3000" b="1" dirty="0">
                <a:solidFill>
                  <a:srgbClr val="FFFF00"/>
                </a:solidFill>
                <a:ea typeface="微软雅黑" panose="020B0503020204020204" pitchFamily="34" charset="-122"/>
              </a:rPr>
              <a:t>保罗和巴拿巴放胆说：“　神的道先讲给你们原是应当的；只因你们弃绝这道，断定自己不配得永生，我们就转向外邦人去。</a:t>
            </a:r>
            <a:endParaRPr lang="en-US" altLang="zh-CN" sz="3000" b="1" dirty="0">
              <a:solidFill>
                <a:srgbClr val="FFFF00"/>
              </a:solidFill>
              <a:ea typeface="微软雅黑" panose="020B0503020204020204" pitchFamily="34" charset="-122"/>
            </a:endParaRPr>
          </a:p>
          <a:p>
            <a:pPr algn="l">
              <a:lnSpc>
                <a:spcPct val="100000"/>
              </a:lnSpc>
            </a:pPr>
            <a:r>
              <a:rPr lang="en-US" altLang="zh-CN" sz="2800" b="1" dirty="0">
                <a:solidFill>
                  <a:schemeClr val="bg1"/>
                </a:solidFill>
                <a:ea typeface="微软雅黑" panose="020B0503020204020204" pitchFamily="34" charset="-122"/>
              </a:rPr>
              <a:t>Then Paul and Barnabas grew bold and said, “It was necessary that the word of God should be spoken to you first; but since you reject it, and judge yourselves unworthy of everlasting life, behold, we turn to the Gentiles.</a:t>
            </a:r>
          </a:p>
          <a:p>
            <a:pPr algn="l">
              <a:lnSpc>
                <a:spcPct val="112000"/>
              </a:lnSpc>
            </a:pPr>
            <a:r>
              <a:rPr lang="en-US" altLang="zh-CN" sz="3000" b="1" dirty="0">
                <a:solidFill>
                  <a:srgbClr val="FFFF00"/>
                </a:solidFill>
                <a:ea typeface="微软雅黑" panose="020B0503020204020204" pitchFamily="34" charset="-122"/>
              </a:rPr>
              <a:t>47 </a:t>
            </a:r>
            <a:r>
              <a:rPr lang="zh-CN" altLang="en-US" sz="3000" b="1" dirty="0">
                <a:solidFill>
                  <a:srgbClr val="FFFF00"/>
                </a:solidFill>
                <a:ea typeface="微软雅黑" panose="020B0503020204020204" pitchFamily="34" charset="-122"/>
              </a:rPr>
              <a:t>因为主曾这样吩咐我们说：‘我已经立你作外邦人的光，叫你施行救恩，直到地极。’” </a:t>
            </a:r>
            <a:endParaRPr lang="en-US" altLang="zh-CN" sz="3000" b="1" dirty="0">
              <a:solidFill>
                <a:srgbClr val="FFFF00"/>
              </a:solidFill>
              <a:ea typeface="微软雅黑" panose="020B0503020204020204" pitchFamily="34" charset="-122"/>
            </a:endParaRPr>
          </a:p>
          <a:p>
            <a:pPr algn="l">
              <a:lnSpc>
                <a:spcPct val="100000"/>
              </a:lnSpc>
            </a:pPr>
            <a:r>
              <a:rPr lang="en-US" altLang="zh-CN" sz="2800" b="1" dirty="0">
                <a:solidFill>
                  <a:schemeClr val="bg1"/>
                </a:solidFill>
                <a:ea typeface="微软雅黑" panose="020B0503020204020204" pitchFamily="34" charset="-122"/>
              </a:rPr>
              <a:t>For so the Lord has commanded us: ‘I have set you as a light to the Gentiles, That you should be for salvation to the ends of the earth.’”</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271424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13:44-49】</a:t>
            </a:r>
          </a:p>
          <a:p>
            <a:pPr algn="l">
              <a:lnSpc>
                <a:spcPct val="112000"/>
              </a:lnSpc>
            </a:pPr>
            <a:r>
              <a:rPr lang="en-US" altLang="zh-CN" sz="3000" b="1" dirty="0">
                <a:solidFill>
                  <a:srgbClr val="FFFF00"/>
                </a:solidFill>
                <a:ea typeface="微软雅黑" panose="020B0503020204020204" pitchFamily="34" charset="-122"/>
              </a:rPr>
              <a:t>48 </a:t>
            </a:r>
            <a:r>
              <a:rPr lang="zh-CN" altLang="en-US" sz="3000" b="1" dirty="0">
                <a:solidFill>
                  <a:srgbClr val="FFFF00"/>
                </a:solidFill>
                <a:ea typeface="微软雅黑" panose="020B0503020204020204" pitchFamily="34" charset="-122"/>
              </a:rPr>
              <a:t>外邦人听见这话，就欢喜了，赞美　神的道，凡预定得永生的人都信了。</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Now when the Gentiles heard this, they were glad and glorified the word of the Lord. And as many as had been appointed to eternal life believed.</a:t>
            </a:r>
          </a:p>
          <a:p>
            <a:pPr algn="l">
              <a:lnSpc>
                <a:spcPct val="112000"/>
              </a:lnSpc>
            </a:pPr>
            <a:r>
              <a:rPr lang="en-US" altLang="zh-CN" sz="3000" b="1" dirty="0">
                <a:solidFill>
                  <a:srgbClr val="FFFF00"/>
                </a:solidFill>
                <a:ea typeface="微软雅黑" panose="020B0503020204020204" pitchFamily="34" charset="-122"/>
              </a:rPr>
              <a:t>49 </a:t>
            </a:r>
            <a:r>
              <a:rPr lang="zh-CN" altLang="en-US" sz="3000" b="1" dirty="0">
                <a:solidFill>
                  <a:srgbClr val="FFFF00"/>
                </a:solidFill>
                <a:ea typeface="微软雅黑" panose="020B0503020204020204" pitchFamily="34" charset="-122"/>
              </a:rPr>
              <a:t>于是主的道传遍了那一带地方。</a:t>
            </a:r>
          </a:p>
          <a:p>
            <a:pPr algn="l">
              <a:lnSpc>
                <a:spcPct val="112000"/>
              </a:lnSpc>
            </a:pPr>
            <a:r>
              <a:rPr lang="en-US" altLang="zh-CN" sz="3000" b="1" dirty="0">
                <a:solidFill>
                  <a:schemeClr val="bg1"/>
                </a:solidFill>
                <a:ea typeface="微软雅黑" panose="020B0503020204020204" pitchFamily="34" charset="-122"/>
              </a:rPr>
              <a:t>And the word of the Lord was being spread throughout all the region.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641881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15:1-5</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12】</a:t>
            </a:r>
          </a:p>
          <a:p>
            <a:pPr algn="l">
              <a:lnSpc>
                <a:spcPct val="112000"/>
              </a:lnSpc>
            </a:pPr>
            <a:r>
              <a:rPr lang="en-US" altLang="zh-CN" sz="3000" b="1" dirty="0">
                <a:solidFill>
                  <a:srgbClr val="FFFF00"/>
                </a:solidFill>
                <a:ea typeface="微软雅黑" panose="020B0503020204020204" pitchFamily="34" charset="-122"/>
              </a:rPr>
              <a:t>1 </a:t>
            </a:r>
            <a:r>
              <a:rPr lang="zh-CN" altLang="en-US" sz="3000" b="1" dirty="0">
                <a:solidFill>
                  <a:srgbClr val="FFFF00"/>
                </a:solidFill>
                <a:ea typeface="微软雅黑" panose="020B0503020204020204" pitchFamily="34" charset="-122"/>
              </a:rPr>
              <a:t>有几个人从犹太下来，教训弟兄们说：“你们若不按摩西的规条受割礼，不能得救。” </a:t>
            </a:r>
            <a:endParaRPr lang="en-US" altLang="zh-CN" sz="3000" b="1" dirty="0">
              <a:solidFill>
                <a:srgbClr val="FFFF00"/>
              </a:solidFill>
              <a:ea typeface="微软雅黑" panose="020B0503020204020204" pitchFamily="34" charset="-122"/>
            </a:endParaRPr>
          </a:p>
          <a:p>
            <a:pPr algn="l">
              <a:lnSpc>
                <a:spcPct val="100000"/>
              </a:lnSpc>
            </a:pPr>
            <a:r>
              <a:rPr lang="en-US" altLang="zh-CN" sz="2800" b="1" dirty="0">
                <a:solidFill>
                  <a:schemeClr val="bg1"/>
                </a:solidFill>
                <a:ea typeface="微软雅黑" panose="020B0503020204020204" pitchFamily="34" charset="-122"/>
              </a:rPr>
              <a:t>And certain men came down from Judea and taught the brethren, “Unless you are circumcised according to the custom of Moses, you cannot be saved.”</a:t>
            </a:r>
          </a:p>
          <a:p>
            <a:pPr algn="l">
              <a:lnSpc>
                <a:spcPct val="112000"/>
              </a:lnSpc>
            </a:pPr>
            <a:r>
              <a:rPr lang="en-US" altLang="zh-CN" sz="3000" b="1" dirty="0">
                <a:solidFill>
                  <a:srgbClr val="FFFF00"/>
                </a:solidFill>
                <a:ea typeface="微软雅黑" panose="020B0503020204020204" pitchFamily="34" charset="-122"/>
              </a:rPr>
              <a:t>2 </a:t>
            </a:r>
            <a:r>
              <a:rPr lang="zh-CN" altLang="en-US" sz="3000" b="1" dirty="0">
                <a:solidFill>
                  <a:srgbClr val="FFFF00"/>
                </a:solidFill>
                <a:ea typeface="微软雅黑" panose="020B0503020204020204" pitchFamily="34" charset="-122"/>
              </a:rPr>
              <a:t>保罗、巴拿巴与他们大大地纷争辩论；众门徒就定规，叫保罗、巴拿巴和本会中几个人为所辩论的，上耶路撒冷去见使徒和长老。</a:t>
            </a:r>
            <a:endParaRPr lang="en-US" altLang="zh-CN" sz="3000" b="1" dirty="0">
              <a:solidFill>
                <a:srgbClr val="FFFF00"/>
              </a:solidFill>
              <a:ea typeface="微软雅黑" panose="020B0503020204020204" pitchFamily="34" charset="-122"/>
            </a:endParaRPr>
          </a:p>
          <a:p>
            <a:pPr algn="l">
              <a:lnSpc>
                <a:spcPct val="112000"/>
              </a:lnSpc>
            </a:pPr>
            <a:r>
              <a:rPr lang="en-US" altLang="zh-CN" sz="2800" b="1" dirty="0">
                <a:solidFill>
                  <a:schemeClr val="bg1"/>
                </a:solidFill>
                <a:ea typeface="微软雅黑" panose="020B0503020204020204" pitchFamily="34" charset="-122"/>
              </a:rPr>
              <a:t>Therefore, when Paul and Barnabas had no small dissension and dispute with them, they determined that Paul and Barnabas and certain others of them should go up to Jerusalem, to the apostles and elders, about this question.</a:t>
            </a:r>
          </a:p>
        </p:txBody>
      </p:sp>
    </p:spTree>
    <p:extLst>
      <p:ext uri="{BB962C8B-B14F-4D97-AF65-F5344CB8AC3E}">
        <p14:creationId xmlns:p14="http://schemas.microsoft.com/office/powerpoint/2010/main" val="34219654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15:1-5</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12】</a:t>
            </a:r>
          </a:p>
          <a:p>
            <a:pPr algn="l">
              <a:lnSpc>
                <a:spcPct val="112000"/>
              </a:lnSpc>
            </a:pPr>
            <a:r>
              <a:rPr lang="en-US" altLang="zh-CN" sz="3000" b="1" dirty="0">
                <a:solidFill>
                  <a:srgbClr val="FFFF00"/>
                </a:solidFill>
                <a:ea typeface="微软雅黑" panose="020B0503020204020204" pitchFamily="34" charset="-122"/>
              </a:rPr>
              <a:t>3 </a:t>
            </a:r>
            <a:r>
              <a:rPr lang="zh-CN" altLang="en-US" sz="3000" b="1" dirty="0">
                <a:solidFill>
                  <a:srgbClr val="FFFF00"/>
                </a:solidFill>
                <a:ea typeface="微软雅黑" panose="020B0503020204020204" pitchFamily="34" charset="-122"/>
              </a:rPr>
              <a:t>于是教会送他们起行。他们经过腓尼基、撒玛利亚，随处传说外邦人归主的事，叫众弟兄都甚欢喜。</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So, being sent on their way by the church, they passed through Phoenicia and Samaria, describing the conversion of the Gentiles; and they caused great joy to all the brethren.</a:t>
            </a:r>
          </a:p>
          <a:p>
            <a:pPr algn="l">
              <a:lnSpc>
                <a:spcPct val="112000"/>
              </a:lnSpc>
            </a:pPr>
            <a:r>
              <a:rPr lang="en-US" altLang="zh-CN" sz="3000" b="1" dirty="0">
                <a:solidFill>
                  <a:srgbClr val="FFFF00"/>
                </a:solidFill>
                <a:ea typeface="微软雅黑" panose="020B0503020204020204" pitchFamily="34" charset="-122"/>
              </a:rPr>
              <a:t>4 </a:t>
            </a:r>
            <a:r>
              <a:rPr lang="zh-CN" altLang="en-US" sz="3000" b="1" dirty="0">
                <a:solidFill>
                  <a:srgbClr val="FFFF00"/>
                </a:solidFill>
                <a:ea typeface="微软雅黑" panose="020B0503020204020204" pitchFamily="34" charset="-122"/>
              </a:rPr>
              <a:t>到了耶路撒冷，教会和使徒并长老都接待他们，他们就述说　神同他们所行的一切事。</a:t>
            </a:r>
            <a:r>
              <a:rPr lang="en-US" altLang="zh-CN" sz="3000" b="1" dirty="0">
                <a:solidFill>
                  <a:schemeClr val="bg1"/>
                </a:solidFill>
                <a:ea typeface="微软雅黑" panose="020B0503020204020204" pitchFamily="34" charset="-122"/>
              </a:rPr>
              <a:t>And when they had come to Jerusalem, they were received by the church and the apostles and the elders; and they reported all things that God had done with them.</a:t>
            </a:r>
          </a:p>
        </p:txBody>
      </p:sp>
    </p:spTree>
    <p:extLst>
      <p:ext uri="{BB962C8B-B14F-4D97-AF65-F5344CB8AC3E}">
        <p14:creationId xmlns:p14="http://schemas.microsoft.com/office/powerpoint/2010/main" val="13774175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15:1-5</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12】</a:t>
            </a:r>
          </a:p>
          <a:p>
            <a:pPr algn="l">
              <a:lnSpc>
                <a:spcPct val="112000"/>
              </a:lnSpc>
            </a:pPr>
            <a:r>
              <a:rPr lang="en-US" altLang="zh-CN" sz="3000" b="1" dirty="0">
                <a:solidFill>
                  <a:srgbClr val="FFFF00"/>
                </a:solidFill>
                <a:ea typeface="微软雅黑" panose="020B0503020204020204" pitchFamily="34" charset="-122"/>
              </a:rPr>
              <a:t>5 </a:t>
            </a:r>
            <a:r>
              <a:rPr lang="zh-CN" altLang="en-US" sz="3000" b="1" dirty="0">
                <a:solidFill>
                  <a:srgbClr val="FFFF00"/>
                </a:solidFill>
                <a:ea typeface="微软雅黑" panose="020B0503020204020204" pitchFamily="34" charset="-122"/>
              </a:rPr>
              <a:t>惟有几个信徒是法利赛教门的人，起来说：“必须给外邦人行割礼，吩咐他们遵守摩西的律法。”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some of the sect of the Pharisees who believed rose up, saying, “It is necessary to circumcise them, and to command them to keep the law of Moses.”</a:t>
            </a:r>
          </a:p>
          <a:p>
            <a:pPr algn="l">
              <a:lnSpc>
                <a:spcPct val="112000"/>
              </a:lnSpc>
            </a:pPr>
            <a:r>
              <a:rPr lang="en-US" altLang="zh-CN" sz="3000" b="1" dirty="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众人都默默无声，听巴拿巴和保罗述说　神藉他们在外邦人中所行的神迹奇事。</a:t>
            </a:r>
          </a:p>
          <a:p>
            <a:pPr algn="l">
              <a:lnSpc>
                <a:spcPct val="112000"/>
              </a:lnSpc>
            </a:pPr>
            <a:r>
              <a:rPr lang="en-US" altLang="zh-CN" sz="3000" b="1" dirty="0">
                <a:solidFill>
                  <a:schemeClr val="bg1"/>
                </a:solidFill>
                <a:ea typeface="微软雅黑" panose="020B0503020204020204" pitchFamily="34" charset="-122"/>
              </a:rPr>
              <a:t>Then all the multitude kept silent and listened to Barnabas and Paul declaring how many miracles and wonders God had worked through them among the Gentiles.</a:t>
            </a:r>
          </a:p>
        </p:txBody>
      </p:sp>
    </p:spTree>
    <p:extLst>
      <p:ext uri="{BB962C8B-B14F-4D97-AF65-F5344CB8AC3E}">
        <p14:creationId xmlns:p14="http://schemas.microsoft.com/office/powerpoint/2010/main" val="35028283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15:25-26】</a:t>
            </a:r>
          </a:p>
          <a:p>
            <a:pPr algn="l">
              <a:lnSpc>
                <a:spcPct val="112000"/>
              </a:lnSpc>
            </a:pPr>
            <a:r>
              <a:rPr lang="en-US" altLang="zh-CN" sz="3000" b="1" dirty="0">
                <a:solidFill>
                  <a:srgbClr val="FFFF00"/>
                </a:solidFill>
                <a:ea typeface="微软雅黑" panose="020B0503020204020204" pitchFamily="34" charset="-122"/>
              </a:rPr>
              <a:t>25 </a:t>
            </a:r>
            <a:r>
              <a:rPr lang="zh-CN" altLang="en-US" sz="3000" b="1" dirty="0">
                <a:solidFill>
                  <a:srgbClr val="FFFF00"/>
                </a:solidFill>
                <a:ea typeface="微软雅黑" panose="020B0503020204020204" pitchFamily="34" charset="-122"/>
              </a:rPr>
              <a:t>所以我们同心定意拣选几个人，差他们同我们所亲爱的巴拿巴和保罗往你们那里去。</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it seemed good to us, being assembled with one accord, to send chosen men to you with our beloved Barnabas and Paul,</a:t>
            </a:r>
          </a:p>
          <a:p>
            <a:pPr algn="l">
              <a:lnSpc>
                <a:spcPct val="112000"/>
              </a:lnSpc>
            </a:pPr>
            <a:r>
              <a:rPr lang="en-US" altLang="zh-CN" sz="3000" b="1" dirty="0">
                <a:solidFill>
                  <a:srgbClr val="FFFF00"/>
                </a:solidFill>
                <a:ea typeface="微软雅黑" panose="020B0503020204020204" pitchFamily="34" charset="-122"/>
              </a:rPr>
              <a:t>26 </a:t>
            </a:r>
            <a:r>
              <a:rPr lang="zh-CN" altLang="en-US" sz="3000" b="1" dirty="0">
                <a:solidFill>
                  <a:srgbClr val="FFFF00"/>
                </a:solidFill>
                <a:ea typeface="微软雅黑" panose="020B0503020204020204" pitchFamily="34" charset="-122"/>
              </a:rPr>
              <a:t>这二人是为我主耶稣基督的名不顾性命的。</a:t>
            </a:r>
          </a:p>
          <a:p>
            <a:pPr algn="l">
              <a:lnSpc>
                <a:spcPct val="112000"/>
              </a:lnSpc>
            </a:pPr>
            <a:r>
              <a:rPr lang="en-US" altLang="zh-CN" sz="3000" b="1" dirty="0">
                <a:solidFill>
                  <a:schemeClr val="bg1"/>
                </a:solidFill>
                <a:ea typeface="微软雅黑" panose="020B0503020204020204" pitchFamily="34" charset="-122"/>
              </a:rPr>
              <a:t>men who have risked their lives for the name of our Lord Jesus Christ.</a:t>
            </a:r>
          </a:p>
        </p:txBody>
      </p:sp>
    </p:spTree>
    <p:extLst>
      <p:ext uri="{BB962C8B-B14F-4D97-AF65-F5344CB8AC3E}">
        <p14:creationId xmlns:p14="http://schemas.microsoft.com/office/powerpoint/2010/main" val="39746583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9:26-31】</a:t>
            </a:r>
          </a:p>
          <a:p>
            <a:pPr algn="l">
              <a:lnSpc>
                <a:spcPct val="112000"/>
              </a:lnSpc>
            </a:pPr>
            <a:r>
              <a:rPr lang="en-US" altLang="zh-CN" sz="3000" b="1" dirty="0">
                <a:solidFill>
                  <a:srgbClr val="FFFF00"/>
                </a:solidFill>
                <a:ea typeface="微软雅黑" panose="020B0503020204020204" pitchFamily="34" charset="-122"/>
              </a:rPr>
              <a:t>26 </a:t>
            </a:r>
            <a:r>
              <a:rPr lang="zh-CN" altLang="en-US" sz="3000" b="1" dirty="0">
                <a:solidFill>
                  <a:srgbClr val="FFFF00"/>
                </a:solidFill>
                <a:ea typeface="微软雅黑" panose="020B0503020204020204" pitchFamily="34" charset="-122"/>
              </a:rPr>
              <a:t>扫罗到了耶路撒冷，想与门徒结交。他们却都怕他，不信他是门徒。</a:t>
            </a:r>
            <a:endParaRPr lang="en-US" altLang="zh-CN" sz="3000" b="1" dirty="0">
              <a:solidFill>
                <a:srgbClr val="FFFF00"/>
              </a:solidFill>
              <a:ea typeface="微软雅黑" panose="020B0503020204020204" pitchFamily="34" charset="-122"/>
            </a:endParaRPr>
          </a:p>
          <a:p>
            <a:pPr algn="l">
              <a:lnSpc>
                <a:spcPct val="100000"/>
              </a:lnSpc>
            </a:pPr>
            <a:r>
              <a:rPr lang="en-US" altLang="zh-CN" sz="2800" b="1" dirty="0">
                <a:solidFill>
                  <a:schemeClr val="bg1"/>
                </a:solidFill>
                <a:ea typeface="微软雅黑" panose="020B0503020204020204" pitchFamily="34" charset="-122"/>
              </a:rPr>
              <a:t>And when Saul had come to Jerusalem, he tried to join the disciples; but they were all afraid of him, and did not believe that he was a disciple.</a:t>
            </a:r>
          </a:p>
          <a:p>
            <a:pPr algn="l">
              <a:lnSpc>
                <a:spcPct val="112000"/>
              </a:lnSpc>
            </a:pPr>
            <a:r>
              <a:rPr lang="en-US" altLang="zh-CN" sz="3000" b="1" dirty="0">
                <a:solidFill>
                  <a:srgbClr val="FFFF00"/>
                </a:solidFill>
                <a:ea typeface="微软雅黑" panose="020B0503020204020204" pitchFamily="34" charset="-122"/>
              </a:rPr>
              <a:t>27 </a:t>
            </a:r>
            <a:r>
              <a:rPr lang="zh-CN" altLang="en-US" sz="3000" b="1" dirty="0">
                <a:solidFill>
                  <a:srgbClr val="FFFF00"/>
                </a:solidFill>
                <a:ea typeface="微软雅黑" panose="020B0503020204020204" pitchFamily="34" charset="-122"/>
              </a:rPr>
              <a:t>惟有巴拿巴接待他，领去见使徒，把他在路上怎么看见主，主怎么向他说话，他在大马士革怎么奉耶稣的名放胆传道，都述说出来。</a:t>
            </a:r>
            <a:endParaRPr lang="en-US" altLang="zh-CN" sz="3000" b="1" dirty="0">
              <a:solidFill>
                <a:srgbClr val="FFFF00"/>
              </a:solidFill>
              <a:ea typeface="微软雅黑" panose="020B0503020204020204" pitchFamily="34" charset="-122"/>
            </a:endParaRPr>
          </a:p>
          <a:p>
            <a:pPr algn="l">
              <a:lnSpc>
                <a:spcPct val="100000"/>
              </a:lnSpc>
            </a:pPr>
            <a:r>
              <a:rPr lang="en-US" altLang="zh-CN" sz="2800" b="1" dirty="0">
                <a:solidFill>
                  <a:schemeClr val="bg1"/>
                </a:solidFill>
                <a:ea typeface="微软雅黑" panose="020B0503020204020204" pitchFamily="34" charset="-122"/>
              </a:rPr>
              <a:t>But Barnabas took him and brought him to the apostles. And he declared to them how he had seen the Lord on the road, and that He had spoken to him, and how he had preached boldly at Damascus in the name of Jesus.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29315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15:36-40】</a:t>
            </a:r>
          </a:p>
          <a:p>
            <a:pPr algn="l">
              <a:lnSpc>
                <a:spcPct val="112000"/>
              </a:lnSpc>
            </a:pPr>
            <a:r>
              <a:rPr lang="en-US" altLang="zh-CN" sz="3000" b="1" dirty="0">
                <a:solidFill>
                  <a:srgbClr val="FFFF00"/>
                </a:solidFill>
                <a:ea typeface="微软雅黑" panose="020B0503020204020204" pitchFamily="34" charset="-122"/>
              </a:rPr>
              <a:t>36 </a:t>
            </a:r>
            <a:r>
              <a:rPr lang="zh-CN" altLang="en-US" sz="3000" b="1" dirty="0">
                <a:solidFill>
                  <a:srgbClr val="FFFF00"/>
                </a:solidFill>
                <a:ea typeface="微软雅黑" panose="020B0503020204020204" pitchFamily="34" charset="-122"/>
              </a:rPr>
              <a:t>过了些日子，保罗对巴拿巴说：“我们可以回到从前宣传主道的各城，看望弟兄们景况如何。”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after some days Paul said to Barnabas, “Let us now go back and visit our brethren in every city where we have preached the word of the Lord, and see how they are doing.”</a:t>
            </a:r>
          </a:p>
          <a:p>
            <a:pPr algn="l">
              <a:lnSpc>
                <a:spcPct val="112000"/>
              </a:lnSpc>
            </a:pPr>
            <a:r>
              <a:rPr lang="en-US" altLang="zh-CN" sz="3000" b="1" dirty="0">
                <a:solidFill>
                  <a:srgbClr val="FFFF00"/>
                </a:solidFill>
                <a:ea typeface="微软雅黑" panose="020B0503020204020204" pitchFamily="34" charset="-122"/>
              </a:rPr>
              <a:t>37 </a:t>
            </a:r>
            <a:r>
              <a:rPr lang="zh-CN" altLang="en-US" sz="3000" b="1" dirty="0">
                <a:solidFill>
                  <a:srgbClr val="FFFF00"/>
                </a:solidFill>
                <a:ea typeface="微软雅黑" panose="020B0503020204020204" pitchFamily="34" charset="-122"/>
              </a:rPr>
              <a:t>巴拿巴有意要带称呼马可的约翰同去；</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Now Barnabas was determined to take with them John called Mark.</a:t>
            </a:r>
          </a:p>
        </p:txBody>
      </p:sp>
    </p:spTree>
    <p:extLst>
      <p:ext uri="{BB962C8B-B14F-4D97-AF65-F5344CB8AC3E}">
        <p14:creationId xmlns:p14="http://schemas.microsoft.com/office/powerpoint/2010/main" val="1243645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15:36-40】</a:t>
            </a:r>
          </a:p>
          <a:p>
            <a:pPr algn="l">
              <a:lnSpc>
                <a:spcPct val="112000"/>
              </a:lnSpc>
            </a:pPr>
            <a:r>
              <a:rPr lang="en-US" altLang="zh-CN" sz="3000" b="1" dirty="0">
                <a:solidFill>
                  <a:srgbClr val="FFFF00"/>
                </a:solidFill>
                <a:ea typeface="微软雅黑" panose="020B0503020204020204" pitchFamily="34" charset="-122"/>
              </a:rPr>
              <a:t>38 </a:t>
            </a:r>
            <a:r>
              <a:rPr lang="zh-CN" altLang="en-US" sz="3000" b="1" dirty="0">
                <a:solidFill>
                  <a:srgbClr val="FFFF00"/>
                </a:solidFill>
                <a:ea typeface="微软雅黑" panose="020B0503020204020204" pitchFamily="34" charset="-122"/>
              </a:rPr>
              <a:t>但保罗因为马可从前在旁非利亚离开他们，不和他们同去作工，就以为不可带他去。</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Paul insisted that they should not take with them the one who had departed from them in Pamphylia, and had not gone with them to the work.</a:t>
            </a:r>
          </a:p>
          <a:p>
            <a:pPr algn="l">
              <a:lnSpc>
                <a:spcPct val="112000"/>
              </a:lnSpc>
            </a:pPr>
            <a:r>
              <a:rPr lang="en-US" altLang="zh-CN" sz="3000" b="1" dirty="0">
                <a:solidFill>
                  <a:srgbClr val="FFFF00"/>
                </a:solidFill>
                <a:ea typeface="微软雅黑" panose="020B0503020204020204" pitchFamily="34" charset="-122"/>
              </a:rPr>
              <a:t>39 </a:t>
            </a:r>
            <a:r>
              <a:rPr lang="zh-CN" altLang="en-US" sz="3000" b="1" dirty="0">
                <a:solidFill>
                  <a:srgbClr val="FFFF00"/>
                </a:solidFill>
                <a:ea typeface="微软雅黑" panose="020B0503020204020204" pitchFamily="34" charset="-122"/>
              </a:rPr>
              <a:t>于是二人起了争论，甚至彼此分开。巴拿巴带着马可坐船往塞浦路斯去；</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the contention became so sharp that they parted from one another. And so Barnabas took Mark and sailed to Cyprus;</a:t>
            </a:r>
          </a:p>
        </p:txBody>
      </p:sp>
    </p:spTree>
    <p:extLst>
      <p:ext uri="{BB962C8B-B14F-4D97-AF65-F5344CB8AC3E}">
        <p14:creationId xmlns:p14="http://schemas.microsoft.com/office/powerpoint/2010/main" val="7742333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15:36-40】</a:t>
            </a:r>
          </a:p>
          <a:p>
            <a:pPr algn="l">
              <a:lnSpc>
                <a:spcPct val="112000"/>
              </a:lnSpc>
            </a:pPr>
            <a:r>
              <a:rPr lang="en-US" altLang="zh-CN" sz="3000" b="1" dirty="0">
                <a:solidFill>
                  <a:srgbClr val="FFFF00"/>
                </a:solidFill>
                <a:ea typeface="微软雅黑" panose="020B0503020204020204" pitchFamily="34" charset="-122"/>
              </a:rPr>
              <a:t>40 </a:t>
            </a:r>
            <a:r>
              <a:rPr lang="zh-CN" altLang="en-US" sz="3000" b="1" dirty="0">
                <a:solidFill>
                  <a:srgbClr val="FFFF00"/>
                </a:solidFill>
                <a:ea typeface="微软雅黑" panose="020B0503020204020204" pitchFamily="34" charset="-122"/>
              </a:rPr>
              <a:t>保罗拣选了西拉也出去，蒙弟兄们把他交于主的恩中。</a:t>
            </a:r>
          </a:p>
          <a:p>
            <a:pPr algn="l">
              <a:lnSpc>
                <a:spcPct val="112000"/>
              </a:lnSpc>
            </a:pPr>
            <a:r>
              <a:rPr lang="en-US" altLang="zh-CN" sz="3000" b="1" dirty="0">
                <a:solidFill>
                  <a:schemeClr val="bg1"/>
                </a:solidFill>
                <a:ea typeface="微软雅黑" panose="020B0503020204020204" pitchFamily="34" charset="-122"/>
              </a:rPr>
              <a:t>but Paul chose Silas and departed, being commended by the brethren to the grace of God.</a:t>
            </a:r>
          </a:p>
        </p:txBody>
      </p:sp>
    </p:spTree>
    <p:extLst>
      <p:ext uri="{BB962C8B-B14F-4D97-AF65-F5344CB8AC3E}">
        <p14:creationId xmlns:p14="http://schemas.microsoft.com/office/powerpoint/2010/main" val="33649778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提摩太后书 </a:t>
            </a:r>
            <a:r>
              <a:rPr lang="en-US" altLang="zh-CN" sz="3000" b="1" u="sng" dirty="0">
                <a:solidFill>
                  <a:schemeClr val="bg1"/>
                </a:solidFill>
                <a:ea typeface="微软雅黑" panose="020B0503020204020204" pitchFamily="34" charset="-122"/>
              </a:rPr>
              <a:t>2 Timothy 4:9-11】</a:t>
            </a:r>
          </a:p>
          <a:p>
            <a:pPr algn="l">
              <a:lnSpc>
                <a:spcPct val="112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你要赶紧地到我这里来。</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Be diligent to come to me quickly;</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因为底马贪爱现今的世界，就离弃我往帖撒罗尼迦去了，革勒士往加拉太去，提多往挞马太去，</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for Demas has forsaken me, having loved this present world, and has departed for Thessalonica—</a:t>
            </a:r>
            <a:r>
              <a:rPr lang="en-US" altLang="zh-CN" sz="3000" b="1" dirty="0" err="1">
                <a:solidFill>
                  <a:schemeClr val="bg1"/>
                </a:solidFill>
                <a:ea typeface="微软雅黑" panose="020B0503020204020204" pitchFamily="34" charset="-122"/>
              </a:rPr>
              <a:t>Crescens</a:t>
            </a:r>
            <a:r>
              <a:rPr lang="en-US" altLang="zh-CN" sz="3000" b="1" dirty="0">
                <a:solidFill>
                  <a:schemeClr val="bg1"/>
                </a:solidFill>
                <a:ea typeface="微软雅黑" panose="020B0503020204020204" pitchFamily="34" charset="-122"/>
              </a:rPr>
              <a:t> for Galatia, Titus for Dalmatia.</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独有路加在我这里。你来的时候，要把马可带来，因为他在传道的事上于我有益处（“传道”或作“服侍我”）。</a:t>
            </a:r>
            <a:r>
              <a:rPr lang="en-US" altLang="zh-CN" sz="3000" b="1" dirty="0">
                <a:solidFill>
                  <a:schemeClr val="bg1"/>
                </a:solidFill>
                <a:ea typeface="微软雅黑" panose="020B0503020204020204" pitchFamily="34" charset="-122"/>
              </a:rPr>
              <a:t>Only Luke is with me. Get Mark and bring him with you, for he is useful to me for ministry.</a:t>
            </a:r>
          </a:p>
        </p:txBody>
      </p:sp>
    </p:spTree>
    <p:extLst>
      <p:ext uri="{BB962C8B-B14F-4D97-AF65-F5344CB8AC3E}">
        <p14:creationId xmlns:p14="http://schemas.microsoft.com/office/powerpoint/2010/main" val="21466101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9:26-31】</a:t>
            </a:r>
          </a:p>
          <a:p>
            <a:pPr algn="l">
              <a:lnSpc>
                <a:spcPct val="112000"/>
              </a:lnSpc>
            </a:pPr>
            <a:r>
              <a:rPr lang="en-US" altLang="zh-CN" sz="3000" b="1" dirty="0">
                <a:solidFill>
                  <a:srgbClr val="FFFF00"/>
                </a:solidFill>
                <a:ea typeface="微软雅黑" panose="020B0503020204020204" pitchFamily="34" charset="-122"/>
              </a:rPr>
              <a:t>28 </a:t>
            </a:r>
            <a:r>
              <a:rPr lang="zh-CN" altLang="en-US" sz="3000" b="1" dirty="0">
                <a:solidFill>
                  <a:srgbClr val="FFFF00"/>
                </a:solidFill>
                <a:ea typeface="微软雅黑" panose="020B0503020204020204" pitchFamily="34" charset="-122"/>
              </a:rPr>
              <a:t>于是扫罗在耶路撒冷和门徒出入来往，</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So he was with them at Jerusalem, coming in and going out.</a:t>
            </a:r>
          </a:p>
          <a:p>
            <a:pPr algn="l">
              <a:lnSpc>
                <a:spcPct val="112000"/>
              </a:lnSpc>
            </a:pPr>
            <a:r>
              <a:rPr lang="en-US" altLang="zh-CN" sz="3000" b="1" dirty="0">
                <a:solidFill>
                  <a:srgbClr val="FFFF00"/>
                </a:solidFill>
                <a:ea typeface="微软雅黑" panose="020B0503020204020204" pitchFamily="34" charset="-122"/>
              </a:rPr>
              <a:t>29 </a:t>
            </a:r>
            <a:r>
              <a:rPr lang="zh-CN" altLang="en-US" sz="3000" b="1" dirty="0">
                <a:solidFill>
                  <a:srgbClr val="FFFF00"/>
                </a:solidFill>
                <a:ea typeface="微软雅黑" panose="020B0503020204020204" pitchFamily="34" charset="-122"/>
              </a:rPr>
              <a:t>奉主的名放胆传道，并与说希腊话的犹太人讲论辩驳。他们却想法子要杀他。</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he spoke boldly in the name of the Lord Jesus and disputed against the Hellenists, but they attempted to kill him.</a:t>
            </a:r>
          </a:p>
          <a:p>
            <a:pPr algn="l">
              <a:lnSpc>
                <a:spcPct val="112000"/>
              </a:lnSpc>
            </a:pPr>
            <a:r>
              <a:rPr lang="en-US" altLang="zh-CN" sz="3000" b="1" dirty="0">
                <a:solidFill>
                  <a:srgbClr val="FFFF00"/>
                </a:solidFill>
                <a:ea typeface="微软雅黑" panose="020B0503020204020204" pitchFamily="34" charset="-122"/>
              </a:rPr>
              <a:t>30 </a:t>
            </a:r>
            <a:r>
              <a:rPr lang="zh-CN" altLang="en-US" sz="3000" b="1" dirty="0">
                <a:solidFill>
                  <a:srgbClr val="FFFF00"/>
                </a:solidFill>
                <a:ea typeface="微软雅黑" panose="020B0503020204020204" pitchFamily="34" charset="-122"/>
              </a:rPr>
              <a:t>弟兄们知道了，就送他下凯撒利亚，打发他往大数去。</a:t>
            </a:r>
            <a:r>
              <a:rPr lang="en-US" altLang="zh-CN" sz="3000" b="1" dirty="0">
                <a:solidFill>
                  <a:schemeClr val="bg1"/>
                </a:solidFill>
                <a:ea typeface="微软雅黑" panose="020B0503020204020204" pitchFamily="34" charset="-122"/>
              </a:rPr>
              <a:t>When the brethren found out, they brought him down to Caesarea and sent him out to Tarsus.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448243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9:26-31】</a:t>
            </a:r>
          </a:p>
          <a:p>
            <a:pPr algn="l">
              <a:lnSpc>
                <a:spcPct val="112000"/>
              </a:lnSpc>
            </a:pPr>
            <a:r>
              <a:rPr lang="en-US" altLang="zh-CN" sz="3000" b="1" dirty="0">
                <a:solidFill>
                  <a:srgbClr val="FFFF00"/>
                </a:solidFill>
                <a:ea typeface="微软雅黑" panose="020B0503020204020204" pitchFamily="34" charset="-122"/>
              </a:rPr>
              <a:t>31 </a:t>
            </a:r>
            <a:r>
              <a:rPr lang="zh-CN" altLang="en-US" sz="3000" b="1" dirty="0">
                <a:solidFill>
                  <a:srgbClr val="FFFF00"/>
                </a:solidFill>
                <a:ea typeface="微软雅黑" panose="020B0503020204020204" pitchFamily="34" charset="-122"/>
              </a:rPr>
              <a:t>那时，犹太、加利利、撒玛利亚各处的教会都得平安，被建立；凡事敬畏主，蒙圣灵的安慰，人数就增多了。</a:t>
            </a:r>
          </a:p>
          <a:p>
            <a:pPr algn="l">
              <a:lnSpc>
                <a:spcPct val="112000"/>
              </a:lnSpc>
            </a:pPr>
            <a:r>
              <a:rPr lang="en-US" altLang="zh-CN" sz="3000" b="1" dirty="0">
                <a:solidFill>
                  <a:schemeClr val="bg1"/>
                </a:solidFill>
                <a:ea typeface="微软雅黑" panose="020B0503020204020204" pitchFamily="34" charset="-122"/>
              </a:rPr>
              <a:t>Then the churches throughout all Judea, Galilee, and Samaria had peace and were edified. And walking in the fear of the Lord and in the comfort of the Holy Spirit, they were multiplied.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400704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4:36】</a:t>
            </a:r>
          </a:p>
          <a:p>
            <a:pPr algn="l">
              <a:lnSpc>
                <a:spcPct val="112000"/>
              </a:lnSpc>
            </a:pPr>
            <a:r>
              <a:rPr lang="zh-CN" altLang="en-US" sz="3000" b="1" dirty="0">
                <a:solidFill>
                  <a:srgbClr val="FFFF00"/>
                </a:solidFill>
                <a:ea typeface="微软雅黑" panose="020B0503020204020204" pitchFamily="34" charset="-122"/>
              </a:rPr>
              <a:t>有一个利未人，生在塞浦路斯，名叫约瑟，使徒称他为巴拿巴（“巴拿巴”翻出来就是“劝慰子”）。</a:t>
            </a:r>
          </a:p>
          <a:p>
            <a:pPr algn="l">
              <a:lnSpc>
                <a:spcPct val="112000"/>
              </a:lnSpc>
            </a:pPr>
            <a:r>
              <a:rPr lang="en-US" altLang="zh-CN" sz="3000" b="1" dirty="0">
                <a:solidFill>
                  <a:schemeClr val="bg1"/>
                </a:solidFill>
                <a:ea typeface="微软雅黑" panose="020B0503020204020204" pitchFamily="34" charset="-122"/>
              </a:rPr>
              <a:t>And </a:t>
            </a:r>
            <a:r>
              <a:rPr lang="en-US" altLang="zh-CN" sz="3000" b="1" dirty="0" err="1">
                <a:solidFill>
                  <a:schemeClr val="bg1"/>
                </a:solidFill>
                <a:ea typeface="微软雅黑" panose="020B0503020204020204" pitchFamily="34" charset="-122"/>
              </a:rPr>
              <a:t>Joses</a:t>
            </a:r>
            <a:r>
              <a:rPr lang="en-US" altLang="zh-CN" sz="3000" b="1" dirty="0">
                <a:solidFill>
                  <a:schemeClr val="bg1"/>
                </a:solidFill>
                <a:ea typeface="微软雅黑" panose="020B0503020204020204" pitchFamily="34" charset="-122"/>
              </a:rPr>
              <a:t>, who was also named Barnabas by the apostles (which is translated Son of Encouragement), a Levite of the country of Cyprus,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507748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约翰福音 </a:t>
            </a:r>
            <a:r>
              <a:rPr lang="en-US" altLang="zh-CN" sz="3000" b="1" u="sng" dirty="0">
                <a:solidFill>
                  <a:schemeClr val="bg1"/>
                </a:solidFill>
                <a:ea typeface="微软雅黑" panose="020B0503020204020204" pitchFamily="34" charset="-122"/>
              </a:rPr>
              <a:t>John 14:16】</a:t>
            </a:r>
          </a:p>
          <a:p>
            <a:pPr algn="l">
              <a:lnSpc>
                <a:spcPct val="112000"/>
              </a:lnSpc>
            </a:pPr>
            <a:r>
              <a:rPr lang="zh-CN" altLang="en-US" sz="3000" b="1" dirty="0">
                <a:solidFill>
                  <a:srgbClr val="FFFF00"/>
                </a:solidFill>
                <a:ea typeface="微软雅黑" panose="020B0503020204020204" pitchFamily="34" charset="-122"/>
              </a:rPr>
              <a:t>我要求父，父就另外赐给你们一位保惠师（或作“训慰师”。下同），叫祂永远与你们同在，</a:t>
            </a:r>
          </a:p>
          <a:p>
            <a:pPr algn="l">
              <a:lnSpc>
                <a:spcPct val="112000"/>
              </a:lnSpc>
            </a:pPr>
            <a:r>
              <a:rPr lang="en-US" altLang="zh-CN" sz="3000" b="1" dirty="0">
                <a:solidFill>
                  <a:schemeClr val="bg1"/>
                </a:solidFill>
                <a:ea typeface="微软雅黑" panose="020B0503020204020204" pitchFamily="34" charset="-122"/>
              </a:rPr>
              <a:t>And I will pray the Father, and He will give you another Helper, that He may abide with you forever—</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09451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约翰福音 </a:t>
            </a:r>
            <a:r>
              <a:rPr lang="en-US" altLang="zh-CN" sz="3000" b="1" u="sng" dirty="0">
                <a:solidFill>
                  <a:schemeClr val="bg1"/>
                </a:solidFill>
                <a:ea typeface="微软雅黑" panose="020B0503020204020204" pitchFamily="34" charset="-122"/>
              </a:rPr>
              <a:t>John 14:1</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16</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27】</a:t>
            </a:r>
          </a:p>
          <a:p>
            <a:pPr algn="l">
              <a:lnSpc>
                <a:spcPct val="112000"/>
              </a:lnSpc>
            </a:pPr>
            <a:r>
              <a:rPr lang="en-US" altLang="zh-CN" sz="3000" b="1" dirty="0">
                <a:solidFill>
                  <a:srgbClr val="FFFF00"/>
                </a:solidFill>
                <a:ea typeface="微软雅黑" panose="020B0503020204020204" pitchFamily="34" charset="-122"/>
              </a:rPr>
              <a:t>1 “</a:t>
            </a:r>
            <a:r>
              <a:rPr lang="zh-CN" altLang="en-US" sz="3000" b="1" dirty="0">
                <a:solidFill>
                  <a:srgbClr val="FFFF00"/>
                </a:solidFill>
                <a:ea typeface="微软雅黑" panose="020B0503020204020204" pitchFamily="34" charset="-122"/>
              </a:rPr>
              <a:t>你们心里不要忧愁，你们信　神，也当信我。</a:t>
            </a:r>
          </a:p>
          <a:p>
            <a:pPr algn="l">
              <a:lnSpc>
                <a:spcPct val="100000"/>
              </a:lnSpc>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Let not your heart be troubled; you believe in God, believe also in Me.</a:t>
            </a:r>
          </a:p>
          <a:p>
            <a:pPr algn="l">
              <a:lnSpc>
                <a:spcPct val="112000"/>
              </a:lnSpc>
            </a:pPr>
            <a:r>
              <a:rPr lang="en-US" altLang="zh-CN" sz="3000" b="1" dirty="0">
                <a:solidFill>
                  <a:srgbClr val="FFFF00"/>
                </a:solidFill>
                <a:ea typeface="微软雅黑" panose="020B0503020204020204" pitchFamily="34" charset="-122"/>
              </a:rPr>
              <a:t>2 </a:t>
            </a:r>
            <a:r>
              <a:rPr lang="zh-CN" altLang="en-US" sz="3000" b="1" dirty="0">
                <a:solidFill>
                  <a:srgbClr val="FFFF00"/>
                </a:solidFill>
                <a:ea typeface="微软雅黑" panose="020B0503020204020204" pitchFamily="34" charset="-122"/>
              </a:rPr>
              <a:t>在我父的家里有许多住处；若是没有，我就早已告诉你们了。我去原是为你们预备地方去。</a:t>
            </a:r>
          </a:p>
          <a:p>
            <a:pPr algn="l">
              <a:lnSpc>
                <a:spcPct val="100000"/>
              </a:lnSpc>
            </a:pPr>
            <a:r>
              <a:rPr lang="en-US" altLang="zh-CN" sz="3000" b="1" dirty="0">
                <a:solidFill>
                  <a:schemeClr val="bg1"/>
                </a:solidFill>
                <a:ea typeface="微软雅黑" panose="020B0503020204020204" pitchFamily="34" charset="-122"/>
              </a:rPr>
              <a:t>In My Father’s house are many mansions; if it were not so, I would have told you. I go to prepare a place for you.</a:t>
            </a:r>
          </a:p>
          <a:p>
            <a:pPr algn="l">
              <a:lnSpc>
                <a:spcPct val="112000"/>
              </a:lnSpc>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我要求父，父就另外赐给你们一位保惠师（或作“训慰师”。下同），叫祂永远与你们同在，</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And I will pray the Father, and He will give you another Helper, that He may abide with you forever—</a:t>
            </a:r>
          </a:p>
        </p:txBody>
      </p:sp>
    </p:spTree>
    <p:extLst>
      <p:ext uri="{BB962C8B-B14F-4D97-AF65-F5344CB8AC3E}">
        <p14:creationId xmlns:p14="http://schemas.microsoft.com/office/powerpoint/2010/main" val="22758575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约翰福音 </a:t>
            </a:r>
            <a:r>
              <a:rPr lang="en-US" altLang="zh-CN" sz="3000" b="1" u="sng" dirty="0">
                <a:solidFill>
                  <a:schemeClr val="bg1"/>
                </a:solidFill>
                <a:ea typeface="微软雅黑" panose="020B0503020204020204" pitchFamily="34" charset="-122"/>
              </a:rPr>
              <a:t>John 14:1</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16</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27】</a:t>
            </a:r>
          </a:p>
          <a:p>
            <a:pPr algn="l">
              <a:lnSpc>
                <a:spcPct val="112000"/>
              </a:lnSpc>
            </a:pPr>
            <a:r>
              <a:rPr lang="en-US" altLang="zh-CN" sz="3000" b="1" dirty="0">
                <a:solidFill>
                  <a:srgbClr val="FFFF00"/>
                </a:solidFill>
                <a:ea typeface="微软雅黑" panose="020B0503020204020204" pitchFamily="34" charset="-122"/>
              </a:rPr>
              <a:t>27 </a:t>
            </a:r>
            <a:r>
              <a:rPr lang="zh-CN" altLang="en-US" sz="3000" b="1" dirty="0">
                <a:solidFill>
                  <a:srgbClr val="FFFF00"/>
                </a:solidFill>
                <a:ea typeface="微软雅黑" panose="020B0503020204020204" pitchFamily="34" charset="-122"/>
              </a:rPr>
              <a:t>我留下平安给你们，我将我的平安赐给你们。我所赐的，不像世人所赐的。你们心里不要忧愁，也不要胆怯。</a:t>
            </a:r>
          </a:p>
          <a:p>
            <a:pPr algn="l">
              <a:lnSpc>
                <a:spcPct val="112000"/>
              </a:lnSpc>
            </a:pPr>
            <a:r>
              <a:rPr lang="en-US" altLang="zh-CN" sz="3000" b="1" dirty="0">
                <a:solidFill>
                  <a:schemeClr val="bg1"/>
                </a:solidFill>
                <a:ea typeface="微软雅黑" panose="020B0503020204020204" pitchFamily="34" charset="-122"/>
              </a:rPr>
              <a:t>Peace I leave with you, My peace I give to you; not as the world gives do I give to you. Let not your heart be troubled, neither let it be afraid.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136911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9:26-27】</a:t>
            </a:r>
          </a:p>
          <a:p>
            <a:pPr algn="l">
              <a:lnSpc>
                <a:spcPct val="112000"/>
              </a:lnSpc>
            </a:pPr>
            <a:r>
              <a:rPr lang="en-US" altLang="zh-CN" sz="3000" b="1" dirty="0">
                <a:solidFill>
                  <a:srgbClr val="FFFF00"/>
                </a:solidFill>
                <a:ea typeface="微软雅黑" panose="020B0503020204020204" pitchFamily="34" charset="-122"/>
              </a:rPr>
              <a:t>26 </a:t>
            </a:r>
            <a:r>
              <a:rPr lang="zh-CN" altLang="en-US" sz="3000" b="1" dirty="0">
                <a:solidFill>
                  <a:srgbClr val="FFFF00"/>
                </a:solidFill>
                <a:ea typeface="微软雅黑" panose="020B0503020204020204" pitchFamily="34" charset="-122"/>
              </a:rPr>
              <a:t>扫罗到了耶路撒冷，想与门徒结交。他们却都怕他，不信他是门徒。</a:t>
            </a:r>
            <a:r>
              <a:rPr lang="en-US" altLang="zh-CN" sz="3000" b="1" dirty="0">
                <a:solidFill>
                  <a:schemeClr val="bg1"/>
                </a:solidFill>
                <a:ea typeface="微软雅黑" panose="020B0503020204020204" pitchFamily="34" charset="-122"/>
              </a:rPr>
              <a:t>And when Saul had come to Jerusalem, he tried to join the disciples; but they were all afraid of him, and did not believe that he was a disciple.</a:t>
            </a:r>
          </a:p>
          <a:p>
            <a:pPr algn="l">
              <a:lnSpc>
                <a:spcPct val="112000"/>
              </a:lnSpc>
            </a:pPr>
            <a:r>
              <a:rPr lang="en-US" altLang="zh-CN" sz="3000" b="1" dirty="0">
                <a:solidFill>
                  <a:srgbClr val="FFFF00"/>
                </a:solidFill>
                <a:ea typeface="微软雅黑" panose="020B0503020204020204" pitchFamily="34" charset="-122"/>
              </a:rPr>
              <a:t>27 </a:t>
            </a:r>
            <a:r>
              <a:rPr lang="zh-CN" altLang="en-US" sz="3000" b="1" dirty="0">
                <a:solidFill>
                  <a:srgbClr val="FFFF00"/>
                </a:solidFill>
                <a:ea typeface="微软雅黑" panose="020B0503020204020204" pitchFamily="34" charset="-122"/>
              </a:rPr>
              <a:t>惟有巴拿巴接待他，领去见使徒，把他在路上怎么看见主，主怎么向他说话，他在大马士革怎么奉耶稣的名放胆传道，都述说出来。</a:t>
            </a:r>
          </a:p>
          <a:p>
            <a:pPr algn="l">
              <a:lnSpc>
                <a:spcPct val="112000"/>
              </a:lnSpc>
            </a:pPr>
            <a:r>
              <a:rPr lang="en-US" altLang="zh-CN" sz="3000" b="1" dirty="0">
                <a:solidFill>
                  <a:schemeClr val="bg1"/>
                </a:solidFill>
                <a:ea typeface="微软雅黑" panose="020B0503020204020204" pitchFamily="34" charset="-122"/>
              </a:rPr>
              <a:t>But Barnabas took him and brought him to the apostles. And he declared to them how he had seen the Lord on the road, and that He had spoken to him, and how he had preached boldly at Damascus in the name of Jesus.</a:t>
            </a:r>
          </a:p>
        </p:txBody>
      </p:sp>
    </p:spTree>
    <p:extLst>
      <p:ext uri="{BB962C8B-B14F-4D97-AF65-F5344CB8AC3E}">
        <p14:creationId xmlns:p14="http://schemas.microsoft.com/office/powerpoint/2010/main" val="4145984606"/>
      </p:ext>
    </p:extLst>
  </p:cSld>
  <p:clrMapOvr>
    <a:masterClrMapping/>
  </p:clrMapOvr>
  <p:timing>
    <p:tnLst>
      <p:par>
        <p:cTn id="1" dur="indefinite" restart="never" nodeType="tmRoot"/>
      </p:par>
    </p:tn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15267</TotalTime>
  <Words>2235</Words>
  <Application>Microsoft Office PowerPoint</Application>
  <PresentationFormat>On-screen Show (4:3)</PresentationFormat>
  <Paragraphs>105</Paragraphs>
  <Slides>23</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23</vt:i4>
      </vt:variant>
    </vt:vector>
  </HeadingPairs>
  <TitlesOfParts>
    <vt:vector size="33" baseType="lpstr">
      <vt:lpstr>微软雅黑</vt:lpstr>
      <vt:lpstr>新細明體</vt:lpstr>
      <vt:lpstr>宋体</vt:lpstr>
      <vt:lpstr>宋体</vt:lpstr>
      <vt:lpstr>Arial</vt:lpstr>
      <vt:lpstr>Calibri</vt:lpstr>
      <vt:lpstr>Calibri Light</vt:lpstr>
      <vt:lpstr>Garamond</vt:lpstr>
      <vt:lpstr>3_Office Theme</vt:lpstr>
      <vt:lpstr>Office 主题</vt:lpstr>
      <vt:lpstr>巴拿巴的勇气 The Courage of Barnabas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627</cp:revision>
  <dcterms:created xsi:type="dcterms:W3CDTF">2005-10-06T16:33:29Z</dcterms:created>
  <dcterms:modified xsi:type="dcterms:W3CDTF">2024-03-10T18:00:50Z</dcterms:modified>
</cp:coreProperties>
</file>