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1"/>
  </p:notesMasterIdLst>
  <p:sldIdLst>
    <p:sldId id="293" r:id="rId2"/>
    <p:sldId id="294" r:id="rId3"/>
    <p:sldId id="295"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Lst>
  <p:sldSz cx="9144000" cy="6858000" type="screen4x3"/>
  <p:notesSz cx="6858000" cy="9144000"/>
  <p:embeddedFontLst>
    <p:embeddedFont>
      <p:font typeface="Microsoft Yahei" panose="020B0503020204020204" pitchFamily="34" charset="-122"/>
      <p:regular r:id="rId22"/>
      <p:bold r:id="rId23"/>
    </p:embeddedFont>
    <p:embeddedFont>
      <p:font typeface="Calibri" panose="020F0502020204030204" pitchFamily="34" charset="0"/>
      <p:regular r:id="rId24"/>
      <p:bold r:id="rId25"/>
      <p:italic r:id="rId26"/>
      <p:boldItalic r:id="rId27"/>
    </p:embeddedFont>
    <p:embeddedFont>
      <p:font typeface="Garamond" panose="02020404030301010803" pitchFamily="18" charset="0"/>
      <p:regular r:id="rId28"/>
      <p:bold r:id="rId29"/>
      <p: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9" roundtripDataSignature="AMtx7mj3PLSU+YbRSXb7A1ggTrawhH+ms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BCA187-A596-4A75-ACD4-63106FDE8E66}">
  <a:tblStyle styleId="{21BCA187-A596-4A75-ACD4-63106FDE8E6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93"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89"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90"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264265949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6"/>
        <p:cNvGrpSpPr/>
        <p:nvPr/>
      </p:nvGrpSpPr>
      <p:grpSpPr>
        <a:xfrm>
          <a:off x="0" y="0"/>
          <a:ext cx="0" cy="0"/>
          <a:chOff x="0" y="0"/>
          <a:chExt cx="0" cy="0"/>
        </a:xfrm>
      </p:grpSpPr>
      <p:sp>
        <p:nvSpPr>
          <p:cNvPr id="937" name="Google Shape;937;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38" name="Google Shape;938;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72440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2"/>
        <p:cNvGrpSpPr/>
        <p:nvPr/>
      </p:nvGrpSpPr>
      <p:grpSpPr>
        <a:xfrm>
          <a:off x="0" y="0"/>
          <a:ext cx="0" cy="0"/>
          <a:chOff x="0" y="0"/>
          <a:chExt cx="0" cy="0"/>
        </a:xfrm>
      </p:grpSpPr>
      <p:sp>
        <p:nvSpPr>
          <p:cNvPr id="983" name="Google Shape;983;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84" name="Google Shape;984;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18014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7"/>
        <p:cNvGrpSpPr/>
        <p:nvPr/>
      </p:nvGrpSpPr>
      <p:grpSpPr>
        <a:xfrm>
          <a:off x="0" y="0"/>
          <a:ext cx="0" cy="0"/>
          <a:chOff x="0" y="0"/>
          <a:chExt cx="0" cy="0"/>
        </a:xfrm>
      </p:grpSpPr>
      <p:sp>
        <p:nvSpPr>
          <p:cNvPr id="988" name="Google Shape;988;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89" name="Google Shape;989;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59710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2"/>
        <p:cNvGrpSpPr/>
        <p:nvPr/>
      </p:nvGrpSpPr>
      <p:grpSpPr>
        <a:xfrm>
          <a:off x="0" y="0"/>
          <a:ext cx="0" cy="0"/>
          <a:chOff x="0" y="0"/>
          <a:chExt cx="0" cy="0"/>
        </a:xfrm>
      </p:grpSpPr>
      <p:sp>
        <p:nvSpPr>
          <p:cNvPr id="993" name="Google Shape;993;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94" name="Google Shape;994;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3629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7"/>
        <p:cNvGrpSpPr/>
        <p:nvPr/>
      </p:nvGrpSpPr>
      <p:grpSpPr>
        <a:xfrm>
          <a:off x="0" y="0"/>
          <a:ext cx="0" cy="0"/>
          <a:chOff x="0" y="0"/>
          <a:chExt cx="0" cy="0"/>
        </a:xfrm>
      </p:grpSpPr>
      <p:sp>
        <p:nvSpPr>
          <p:cNvPr id="998" name="Google Shape;998;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99" name="Google Shape;999;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1133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04" name="Google Shape;1004;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32794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7"/>
        <p:cNvGrpSpPr/>
        <p:nvPr/>
      </p:nvGrpSpPr>
      <p:grpSpPr>
        <a:xfrm>
          <a:off x="0" y="0"/>
          <a:ext cx="0" cy="0"/>
          <a:chOff x="0" y="0"/>
          <a:chExt cx="0" cy="0"/>
        </a:xfrm>
      </p:grpSpPr>
      <p:sp>
        <p:nvSpPr>
          <p:cNvPr id="1008" name="Google Shape;1008;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09" name="Google Shape;1009;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73369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2"/>
        <p:cNvGrpSpPr/>
        <p:nvPr/>
      </p:nvGrpSpPr>
      <p:grpSpPr>
        <a:xfrm>
          <a:off x="0" y="0"/>
          <a:ext cx="0" cy="0"/>
          <a:chOff x="0" y="0"/>
          <a:chExt cx="0" cy="0"/>
        </a:xfrm>
      </p:grpSpPr>
      <p:sp>
        <p:nvSpPr>
          <p:cNvPr id="1013" name="Google Shape;1013;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4" name="Google Shape;1014;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661435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7"/>
        <p:cNvGrpSpPr/>
        <p:nvPr/>
      </p:nvGrpSpPr>
      <p:grpSpPr>
        <a:xfrm>
          <a:off x="0" y="0"/>
          <a:ext cx="0" cy="0"/>
          <a:chOff x="0" y="0"/>
          <a:chExt cx="0" cy="0"/>
        </a:xfrm>
      </p:grpSpPr>
      <p:sp>
        <p:nvSpPr>
          <p:cNvPr id="1018" name="Google Shape;1018;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9" name="Google Shape;1019;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725640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2"/>
        <p:cNvGrpSpPr/>
        <p:nvPr/>
      </p:nvGrpSpPr>
      <p:grpSpPr>
        <a:xfrm>
          <a:off x="0" y="0"/>
          <a:ext cx="0" cy="0"/>
          <a:chOff x="0" y="0"/>
          <a:chExt cx="0" cy="0"/>
        </a:xfrm>
      </p:grpSpPr>
      <p:sp>
        <p:nvSpPr>
          <p:cNvPr id="1023" name="Google Shape;1023;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24" name="Google Shape;1024;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719569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7"/>
        <p:cNvGrpSpPr/>
        <p:nvPr/>
      </p:nvGrpSpPr>
      <p:grpSpPr>
        <a:xfrm>
          <a:off x="0" y="0"/>
          <a:ext cx="0" cy="0"/>
          <a:chOff x="0" y="0"/>
          <a:chExt cx="0" cy="0"/>
        </a:xfrm>
      </p:grpSpPr>
      <p:sp>
        <p:nvSpPr>
          <p:cNvPr id="1028" name="Google Shape;1028;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29" name="Google Shape;1029;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8127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44" name="Google Shape;944;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6871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7"/>
        <p:cNvGrpSpPr/>
        <p:nvPr/>
      </p:nvGrpSpPr>
      <p:grpSpPr>
        <a:xfrm>
          <a:off x="0" y="0"/>
          <a:ext cx="0" cy="0"/>
          <a:chOff x="0" y="0"/>
          <a:chExt cx="0" cy="0"/>
        </a:xfrm>
      </p:grpSpPr>
      <p:sp>
        <p:nvSpPr>
          <p:cNvPr id="948" name="Google Shape;948;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49" name="Google Shape;949;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33641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2"/>
        <p:cNvGrpSpPr/>
        <p:nvPr/>
      </p:nvGrpSpPr>
      <p:grpSpPr>
        <a:xfrm>
          <a:off x="0" y="0"/>
          <a:ext cx="0" cy="0"/>
          <a:chOff x="0" y="0"/>
          <a:chExt cx="0" cy="0"/>
        </a:xfrm>
      </p:grpSpPr>
      <p:sp>
        <p:nvSpPr>
          <p:cNvPr id="953" name="Google Shape;953;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54" name="Google Shape;954;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5770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7"/>
        <p:cNvGrpSpPr/>
        <p:nvPr/>
      </p:nvGrpSpPr>
      <p:grpSpPr>
        <a:xfrm>
          <a:off x="0" y="0"/>
          <a:ext cx="0" cy="0"/>
          <a:chOff x="0" y="0"/>
          <a:chExt cx="0" cy="0"/>
        </a:xfrm>
      </p:grpSpPr>
      <p:sp>
        <p:nvSpPr>
          <p:cNvPr id="958" name="Google Shape;958;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59" name="Google Shape;959;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2766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2"/>
        <p:cNvGrpSpPr/>
        <p:nvPr/>
      </p:nvGrpSpPr>
      <p:grpSpPr>
        <a:xfrm>
          <a:off x="0" y="0"/>
          <a:ext cx="0" cy="0"/>
          <a:chOff x="0" y="0"/>
          <a:chExt cx="0" cy="0"/>
        </a:xfrm>
      </p:grpSpPr>
      <p:sp>
        <p:nvSpPr>
          <p:cNvPr id="963" name="Google Shape;963;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64" name="Google Shape;964;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3798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7"/>
        <p:cNvGrpSpPr/>
        <p:nvPr/>
      </p:nvGrpSpPr>
      <p:grpSpPr>
        <a:xfrm>
          <a:off x="0" y="0"/>
          <a:ext cx="0" cy="0"/>
          <a:chOff x="0" y="0"/>
          <a:chExt cx="0" cy="0"/>
        </a:xfrm>
      </p:grpSpPr>
      <p:sp>
        <p:nvSpPr>
          <p:cNvPr id="968" name="Google Shape;968;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69" name="Google Shape;969;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8125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2"/>
        <p:cNvGrpSpPr/>
        <p:nvPr/>
      </p:nvGrpSpPr>
      <p:grpSpPr>
        <a:xfrm>
          <a:off x="0" y="0"/>
          <a:ext cx="0" cy="0"/>
          <a:chOff x="0" y="0"/>
          <a:chExt cx="0" cy="0"/>
        </a:xfrm>
      </p:grpSpPr>
      <p:sp>
        <p:nvSpPr>
          <p:cNvPr id="973" name="Google Shape;973;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74" name="Google Shape;974;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9528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7"/>
        <p:cNvGrpSpPr/>
        <p:nvPr/>
      </p:nvGrpSpPr>
      <p:grpSpPr>
        <a:xfrm>
          <a:off x="0" y="0"/>
          <a:ext cx="0" cy="0"/>
          <a:chOff x="0" y="0"/>
          <a:chExt cx="0" cy="0"/>
        </a:xfrm>
      </p:grpSpPr>
      <p:sp>
        <p:nvSpPr>
          <p:cNvPr id="978" name="Google Shape;978;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79" name="Google Shape;979;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428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1"/>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1"/>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8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7"/>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88"/>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88"/>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8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8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8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7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7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7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7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7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80"/>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80"/>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8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8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8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81"/>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81"/>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8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8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8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8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8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8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8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8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8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8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8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8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8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8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8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8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8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8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8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8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8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6"/>
          <p:cNvSpPr>
            <a:spLocks noGrp="1"/>
          </p:cNvSpPr>
          <p:nvPr>
            <p:ph type="pic" idx="2"/>
          </p:nvPr>
        </p:nvSpPr>
        <p:spPr>
          <a:xfrm>
            <a:off x="3887391" y="987426"/>
            <a:ext cx="4629150" cy="4873625"/>
          </a:xfrm>
          <a:prstGeom prst="rect">
            <a:avLst/>
          </a:prstGeom>
          <a:noFill/>
          <a:ln>
            <a:noFill/>
          </a:ln>
        </p:spPr>
      </p:sp>
      <p:sp>
        <p:nvSpPr>
          <p:cNvPr id="68" name="Google Shape;68;p186"/>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8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8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8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7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7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939"/>
        <p:cNvGrpSpPr/>
        <p:nvPr/>
      </p:nvGrpSpPr>
      <p:grpSpPr>
        <a:xfrm>
          <a:off x="0" y="0"/>
          <a:ext cx="0" cy="0"/>
          <a:chOff x="0" y="0"/>
          <a:chExt cx="0" cy="0"/>
        </a:xfrm>
      </p:grpSpPr>
      <p:sp>
        <p:nvSpPr>
          <p:cNvPr id="940" name="Google Shape;940;p38"/>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向真理低头</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Bow Before The Truth</a:t>
            </a:r>
            <a:endParaRPr sz="4600" b="1" dirty="0">
              <a:solidFill>
                <a:schemeClr val="lt1"/>
              </a:solidFill>
            </a:endParaRPr>
          </a:p>
        </p:txBody>
      </p:sp>
      <p:sp>
        <p:nvSpPr>
          <p:cNvPr id="941" name="Google Shape;941;p38"/>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4/21/2024</a:t>
            </a:r>
            <a:endParaRPr b="1">
              <a:solidFill>
                <a:schemeClr val="l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5"/>
        <p:cNvGrpSpPr/>
        <p:nvPr/>
      </p:nvGrpSpPr>
      <p:grpSpPr>
        <a:xfrm>
          <a:off x="0" y="0"/>
          <a:ext cx="0" cy="0"/>
          <a:chOff x="0" y="0"/>
          <a:chExt cx="0" cy="0"/>
        </a:xfrm>
      </p:grpSpPr>
      <p:sp>
        <p:nvSpPr>
          <p:cNvPr id="986" name="Google Shape;986;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以弗所书 </a:t>
            </a:r>
            <a:r>
              <a:rPr lang="en-US" sz="3000" b="1" u="sng">
                <a:solidFill>
                  <a:schemeClr val="lt1"/>
                </a:solidFill>
              </a:rPr>
              <a:t>Ephesians 2:1-5</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8-10】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 </a:t>
            </a:r>
            <a:r>
              <a:rPr lang="en-US" sz="3000" b="1">
                <a:solidFill>
                  <a:srgbClr val="FFFF00"/>
                </a:solidFill>
                <a:latin typeface="Microsoft Yahei"/>
                <a:ea typeface="Microsoft Yahei"/>
                <a:cs typeface="Microsoft Yahei"/>
                <a:sym typeface="Microsoft Yahei"/>
              </a:rPr>
              <a:t>你们死在过犯罪恶之中，祂叫你们活过来。</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you He made alive, who were dead in trespasses and sins,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 </a:t>
            </a:r>
            <a:r>
              <a:rPr lang="en-US" sz="3000" b="1">
                <a:solidFill>
                  <a:srgbClr val="FFFF00"/>
                </a:solidFill>
                <a:latin typeface="Microsoft Yahei"/>
                <a:ea typeface="Microsoft Yahei"/>
                <a:cs typeface="Microsoft Yahei"/>
                <a:sym typeface="Microsoft Yahei"/>
              </a:rPr>
              <a:t>那时，你们在其中行事为人，随从今世的风俗，顺服空中掌权者的首领，就是现今在悖逆之子心中运行的邪灵。</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in which you once walked according to the course of this world, according to the prince of the power of the air, the spirit who now works in the sons of disobedience,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90"/>
        <p:cNvGrpSpPr/>
        <p:nvPr/>
      </p:nvGrpSpPr>
      <p:grpSpPr>
        <a:xfrm>
          <a:off x="0" y="0"/>
          <a:ext cx="0" cy="0"/>
          <a:chOff x="0" y="0"/>
          <a:chExt cx="0" cy="0"/>
        </a:xfrm>
      </p:grpSpPr>
      <p:sp>
        <p:nvSpPr>
          <p:cNvPr id="991" name="Google Shape;991;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以弗所书 </a:t>
            </a:r>
            <a:r>
              <a:rPr lang="en-US" sz="3000" b="1" u="sng">
                <a:solidFill>
                  <a:schemeClr val="lt1"/>
                </a:solidFill>
              </a:rPr>
              <a:t>Ephesians 2:1-5</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8-10】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 </a:t>
            </a:r>
            <a:r>
              <a:rPr lang="en-US" sz="3000" b="1">
                <a:solidFill>
                  <a:srgbClr val="FFFF00"/>
                </a:solidFill>
                <a:latin typeface="Microsoft Yahei"/>
                <a:ea typeface="Microsoft Yahei"/>
                <a:cs typeface="Microsoft Yahei"/>
                <a:sym typeface="Microsoft Yahei"/>
              </a:rPr>
              <a:t>我们从前也都在他们中间，放纵肉体的私欲，随着肉体和心中所喜好的去行，本为可怒之子，和别人一样。</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among whom also we all once conducted ourselves in the lusts of our flesh, fulfilling the desires of the flesh and of the mind, and were by nature children of wrath, just as the others.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 </a:t>
            </a:r>
            <a:r>
              <a:rPr lang="en-US" sz="3000" b="1">
                <a:solidFill>
                  <a:srgbClr val="FFFF00"/>
                </a:solidFill>
                <a:latin typeface="Microsoft Yahei"/>
                <a:ea typeface="Microsoft Yahei"/>
                <a:cs typeface="Microsoft Yahei"/>
                <a:sym typeface="Microsoft Yahei"/>
              </a:rPr>
              <a:t>然而　神既有丰富的怜悯，因祂爱我们的大爱，</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But God, who is rich in mercy, because of His great love with which He loved us,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95"/>
        <p:cNvGrpSpPr/>
        <p:nvPr/>
      </p:nvGrpSpPr>
      <p:grpSpPr>
        <a:xfrm>
          <a:off x="0" y="0"/>
          <a:ext cx="0" cy="0"/>
          <a:chOff x="0" y="0"/>
          <a:chExt cx="0" cy="0"/>
        </a:xfrm>
      </p:grpSpPr>
      <p:sp>
        <p:nvSpPr>
          <p:cNvPr id="996" name="Google Shape;996;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以弗所书 </a:t>
            </a:r>
            <a:r>
              <a:rPr lang="en-US" sz="3000" b="1" u="sng">
                <a:solidFill>
                  <a:schemeClr val="lt1"/>
                </a:solidFill>
              </a:rPr>
              <a:t>Ephesians 2:1-5</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8-10】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5 </a:t>
            </a:r>
            <a:r>
              <a:rPr lang="en-US" sz="3000" b="1">
                <a:solidFill>
                  <a:srgbClr val="FFFF00"/>
                </a:solidFill>
                <a:latin typeface="Microsoft Yahei"/>
                <a:ea typeface="Microsoft Yahei"/>
                <a:cs typeface="Microsoft Yahei"/>
                <a:sym typeface="Microsoft Yahei"/>
              </a:rPr>
              <a:t>当我们死在过犯中的时候，便叫我们与基督一同活过来（你们得救是本乎恩）。</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even when we were dead in trespasses, made us alive together with Christ (by grace you have been saved),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8 </a:t>
            </a:r>
            <a:r>
              <a:rPr lang="en-US" sz="3000" b="1">
                <a:solidFill>
                  <a:srgbClr val="FFFF00"/>
                </a:solidFill>
                <a:latin typeface="Microsoft Yahei"/>
                <a:ea typeface="Microsoft Yahei"/>
                <a:cs typeface="Microsoft Yahei"/>
                <a:sym typeface="Microsoft Yahei"/>
              </a:rPr>
              <a:t>你们得救是本乎恩，也因着信；这并不是出于自己，乃是　神所赐的；</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by grace you have been saved through faith, and that not of yourselves; it is the gift of God,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9 </a:t>
            </a:r>
            <a:r>
              <a:rPr lang="en-US" sz="3000" b="1">
                <a:solidFill>
                  <a:srgbClr val="FFFF00"/>
                </a:solidFill>
                <a:latin typeface="Microsoft Yahei"/>
                <a:ea typeface="Microsoft Yahei"/>
                <a:cs typeface="Microsoft Yahei"/>
                <a:sym typeface="Microsoft Yahei"/>
              </a:rPr>
              <a:t>也不是出于行为，免得有人自夸。</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not of works, lest anyone should boast.</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00"/>
        <p:cNvGrpSpPr/>
        <p:nvPr/>
      </p:nvGrpSpPr>
      <p:grpSpPr>
        <a:xfrm>
          <a:off x="0" y="0"/>
          <a:ext cx="0" cy="0"/>
          <a:chOff x="0" y="0"/>
          <a:chExt cx="0" cy="0"/>
        </a:xfrm>
      </p:grpSpPr>
      <p:sp>
        <p:nvSpPr>
          <p:cNvPr id="1001" name="Google Shape;1001;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以弗所书 </a:t>
            </a:r>
            <a:r>
              <a:rPr lang="en-US" sz="3000" b="1" u="sng">
                <a:solidFill>
                  <a:schemeClr val="lt1"/>
                </a:solidFill>
              </a:rPr>
              <a:t>Ephesians 2:1-5</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8-10】</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1</a:t>
            </a:r>
            <a:r>
              <a:rPr lang="en-US" sz="3000" b="1">
                <a:solidFill>
                  <a:srgbClr val="FFFF00"/>
                </a:solidFill>
              </a:rPr>
              <a:t>0 </a:t>
            </a:r>
            <a:r>
              <a:rPr lang="en-US" sz="3000" b="1">
                <a:solidFill>
                  <a:srgbClr val="FFFF00"/>
                </a:solidFill>
                <a:latin typeface="Microsoft Yahei"/>
                <a:ea typeface="Microsoft Yahei"/>
                <a:cs typeface="Microsoft Yahei"/>
                <a:sym typeface="Microsoft Yahei"/>
              </a:rPr>
              <a:t>我们原是祂的工作，在基督耶稣里造成的，为要叫我们行善，就是　神所预备叫我们行的。</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we are His workmanship, created in Christ Jesus for good works, which God prepared beforehand that we should walk in them.</a:t>
            </a:r>
            <a:endParaRPr sz="3200" b="1">
              <a:solidFill>
                <a:schemeClr val="lt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使徒行传 </a:t>
            </a:r>
            <a:r>
              <a:rPr lang="en-US" sz="3000" b="1" u="sng">
                <a:solidFill>
                  <a:schemeClr val="lt1"/>
                </a:solidFill>
              </a:rPr>
              <a:t>Acts 10:22-26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30-36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42-44】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22 他们说：“百夫长哥尼流是个义人，敬畏　神，为犹太通国所称赞。他蒙一位圣天使指示，叫他请你到他家里去，听你的话。” </a:t>
            </a:r>
            <a:r>
              <a:rPr lang="en-US" sz="3000" b="1">
                <a:solidFill>
                  <a:schemeClr val="lt1"/>
                </a:solidFill>
              </a:rPr>
              <a:t>And they said, “Cornelius the centurion, a just man, one who fears God and has a good reputation among all the nation of the Jews, was divinely instructed by a holy angel to summon you to his house, and to hear words from you.”</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23 </a:t>
            </a:r>
            <a:r>
              <a:rPr lang="en-US" sz="3000" b="1">
                <a:solidFill>
                  <a:srgbClr val="FFFF00"/>
                </a:solidFill>
                <a:latin typeface="Microsoft Yahei"/>
                <a:ea typeface="Microsoft Yahei"/>
                <a:cs typeface="Microsoft Yahei"/>
                <a:sym typeface="Microsoft Yahei"/>
              </a:rPr>
              <a:t>彼得就请他们进去，住了一宿。次日起身和他们同去，还有约帕的几个弟兄同着他去。</a:t>
            </a:r>
            <a:r>
              <a:rPr lang="en-US" sz="3000" b="1">
                <a:solidFill>
                  <a:schemeClr val="lt1"/>
                </a:solidFill>
              </a:rPr>
              <a:t>Then he invited them in and lodged them. On the next day Peter went away with them, and some brethren from Joppa accompanied him.</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10"/>
        <p:cNvGrpSpPr/>
        <p:nvPr/>
      </p:nvGrpSpPr>
      <p:grpSpPr>
        <a:xfrm>
          <a:off x="0" y="0"/>
          <a:ext cx="0" cy="0"/>
          <a:chOff x="0" y="0"/>
          <a:chExt cx="0" cy="0"/>
        </a:xfrm>
      </p:grpSpPr>
      <p:sp>
        <p:nvSpPr>
          <p:cNvPr id="1011" name="Google Shape;1011;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使徒行传 </a:t>
            </a:r>
            <a:r>
              <a:rPr lang="en-US" sz="3000" b="1" u="sng">
                <a:solidFill>
                  <a:schemeClr val="lt1"/>
                </a:solidFill>
              </a:rPr>
              <a:t>Acts 10:22-26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30-36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42-44】</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2</a:t>
            </a:r>
            <a:r>
              <a:rPr lang="en-US" sz="3000" b="1">
                <a:solidFill>
                  <a:srgbClr val="FFFF00"/>
                </a:solidFill>
              </a:rPr>
              <a:t>4 </a:t>
            </a:r>
            <a:r>
              <a:rPr lang="en-US" sz="3000" b="1">
                <a:solidFill>
                  <a:srgbClr val="FFFF00"/>
                </a:solidFill>
                <a:latin typeface="Microsoft Yahei"/>
                <a:ea typeface="Microsoft Yahei"/>
                <a:cs typeface="Microsoft Yahei"/>
                <a:sym typeface="Microsoft Yahei"/>
              </a:rPr>
              <a:t>又次日，他们进入凯撒利亚。哥尼流已经请了他的亲属、密友等候他们。</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the following day they entered Caesarea. Now Cornelius was waiting for them, and had called together his relatives and close friends.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25 </a:t>
            </a:r>
            <a:r>
              <a:rPr lang="en-US" sz="3000" b="1">
                <a:solidFill>
                  <a:srgbClr val="FFFF00"/>
                </a:solidFill>
                <a:latin typeface="Microsoft Yahei"/>
                <a:ea typeface="Microsoft Yahei"/>
                <a:cs typeface="Microsoft Yahei"/>
                <a:sym typeface="Microsoft Yahei"/>
              </a:rPr>
              <a:t>彼得一进去，哥尼流就迎接他，俯伏在他脚前拜他。</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As Peter was coming in, Cornelius met him and fell down at his feet and worshiped him.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26 彼得却拉他，说：“你起来，我也是人。”</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But Peter lifted him up, saying, “Stand up; I myself am also a man.”</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15"/>
        <p:cNvGrpSpPr/>
        <p:nvPr/>
      </p:nvGrpSpPr>
      <p:grpSpPr>
        <a:xfrm>
          <a:off x="0" y="0"/>
          <a:ext cx="0" cy="0"/>
          <a:chOff x="0" y="0"/>
          <a:chExt cx="0" cy="0"/>
        </a:xfrm>
      </p:grpSpPr>
      <p:sp>
        <p:nvSpPr>
          <p:cNvPr id="1016" name="Google Shape;1016;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使徒行传 </a:t>
            </a:r>
            <a:r>
              <a:rPr lang="en-US" sz="3000" b="1" u="sng">
                <a:solidFill>
                  <a:schemeClr val="lt1"/>
                </a:solidFill>
              </a:rPr>
              <a:t>Acts 10:22-26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30-36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42-44】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30 哥尼流说：“前四天这个时候，我在家中守着申初的祷告，忽然有一个人穿着光明的衣裳，站在我面前，</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So Cornelius said, “Four days ago I was fasting until this hour; and at the ninth hour I prayed in my house, and behold, a man stood before me in bright clothing,</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31 说：‘哥尼流，你的祷告已蒙垂听，你的周济达到　神面前，已蒙记念了。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said, ‘Cornelius, your prayer has been heard, and your alms are remembered in the sight of God.</a:t>
            </a:r>
            <a:endParaRPr sz="3200" b="1">
              <a:solidFill>
                <a:schemeClr val="lt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20"/>
        <p:cNvGrpSpPr/>
        <p:nvPr/>
      </p:nvGrpSpPr>
      <p:grpSpPr>
        <a:xfrm>
          <a:off x="0" y="0"/>
          <a:ext cx="0" cy="0"/>
          <a:chOff x="0" y="0"/>
          <a:chExt cx="0" cy="0"/>
        </a:xfrm>
      </p:grpSpPr>
      <p:sp>
        <p:nvSpPr>
          <p:cNvPr id="1021" name="Google Shape;1021;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使徒行传 </a:t>
            </a:r>
            <a:r>
              <a:rPr lang="en-US" sz="3000" b="1" u="sng">
                <a:solidFill>
                  <a:schemeClr val="lt1"/>
                </a:solidFill>
              </a:rPr>
              <a:t>Acts 10:22-26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30-36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42-44】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32 你当打发人往约帕去，请那称呼彼得的西门来，他住在海边一个硝皮匠西门的家里。’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Send therefore to Joppa and call Simon here, whose surname is Peter. He is lodging in the house of Simon, a tanner, by the sea. When he comes, he will speak to you.’</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33 所以我立时打发人去请你。你来了很好，现今我们都在　神面前，要听主所吩咐你的一切话。”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So I sent to you immediately, and you have done well to come. Now therefore, we are all present before God, to hear all the things commanded you by God.”</a:t>
            </a:r>
            <a:endParaRPr sz="3200" b="1">
              <a:solidFill>
                <a:schemeClr val="lt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25"/>
        <p:cNvGrpSpPr/>
        <p:nvPr/>
      </p:nvGrpSpPr>
      <p:grpSpPr>
        <a:xfrm>
          <a:off x="0" y="0"/>
          <a:ext cx="0" cy="0"/>
          <a:chOff x="0" y="0"/>
          <a:chExt cx="0" cy="0"/>
        </a:xfrm>
      </p:grpSpPr>
      <p:sp>
        <p:nvSpPr>
          <p:cNvPr id="1026" name="Google Shape;1026;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使徒行传 </a:t>
            </a:r>
            <a:r>
              <a:rPr lang="en-US" sz="3000" b="1" u="sng">
                <a:solidFill>
                  <a:schemeClr val="lt1"/>
                </a:solidFill>
              </a:rPr>
              <a:t>Acts 10:22-26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30-36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42-44】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34 彼得就开口说：“我真看出　神是不偏待人。</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Peter opened his mouth and said: “In truth I perceive that God shows no partiality.</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35 </a:t>
            </a:r>
            <a:r>
              <a:rPr lang="en-US" sz="3000" b="1">
                <a:solidFill>
                  <a:srgbClr val="FFFF00"/>
                </a:solidFill>
                <a:latin typeface="Microsoft Yahei"/>
                <a:ea typeface="Microsoft Yahei"/>
                <a:cs typeface="Microsoft Yahei"/>
                <a:sym typeface="Microsoft Yahei"/>
              </a:rPr>
              <a:t>原来各国中，那敬畏主、行义的人都为主所悦纳。</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But in every nation whoever fears Him and works righteousness is accepted by Him.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36 </a:t>
            </a:r>
            <a:r>
              <a:rPr lang="en-US" sz="3000" b="1">
                <a:solidFill>
                  <a:srgbClr val="FFFF00"/>
                </a:solidFill>
                <a:latin typeface="Microsoft Yahei"/>
                <a:ea typeface="Microsoft Yahei"/>
                <a:cs typeface="Microsoft Yahei"/>
                <a:sym typeface="Microsoft Yahei"/>
              </a:rPr>
              <a:t>　神藉着耶稣基督（祂是万有的主）传和平的福音，将这道赐给以色列人。</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 word which God sent to the children of Israel, preaching peace through Jesus Christ—He is Lord of all—</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30"/>
        <p:cNvGrpSpPr/>
        <p:nvPr/>
      </p:nvGrpSpPr>
      <p:grpSpPr>
        <a:xfrm>
          <a:off x="0" y="0"/>
          <a:ext cx="0" cy="0"/>
          <a:chOff x="0" y="0"/>
          <a:chExt cx="0" cy="0"/>
        </a:xfrm>
      </p:grpSpPr>
      <p:sp>
        <p:nvSpPr>
          <p:cNvPr id="1031" name="Google Shape;1031;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使徒行传 Acts 10:22-26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30-36</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42-44】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42 </a:t>
            </a:r>
            <a:r>
              <a:rPr lang="en-US" sz="3000" b="1">
                <a:solidFill>
                  <a:srgbClr val="FFFF00"/>
                </a:solidFill>
                <a:latin typeface="Microsoft Yahei"/>
                <a:ea typeface="Microsoft Yahei"/>
                <a:cs typeface="Microsoft Yahei"/>
                <a:sym typeface="Microsoft Yahei"/>
              </a:rPr>
              <a:t>祂吩咐我们传道给众人，证明祂是　神所立定的，要作审判活人死人的主。</a:t>
            </a:r>
            <a:r>
              <a:rPr lang="en-US" sz="3000" b="1">
                <a:solidFill>
                  <a:schemeClr val="lt1"/>
                </a:solidFill>
              </a:rPr>
              <a:t>And He commanded us to preach to the people, and to testify that it is He who was ordained by God to be Judge of the living and the dead.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43 众先知也为他作见证，说：‘凡信祂的人，必因祂的名得蒙赦罪。’” </a:t>
            </a:r>
            <a:r>
              <a:rPr lang="en-US" sz="3000" b="1">
                <a:solidFill>
                  <a:schemeClr val="lt1"/>
                </a:solidFill>
              </a:rPr>
              <a:t>To Him all the prophets witness that, through His name, whoever believes in Him will receive remission of sins.”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44 </a:t>
            </a:r>
            <a:r>
              <a:rPr lang="en-US" sz="3000" b="1">
                <a:solidFill>
                  <a:srgbClr val="FFFF00"/>
                </a:solidFill>
                <a:latin typeface="Microsoft Yahei"/>
                <a:ea typeface="Microsoft Yahei"/>
                <a:cs typeface="Microsoft Yahei"/>
                <a:sym typeface="Microsoft Yahei"/>
              </a:rPr>
              <a:t>彼得还说这话的时候，圣灵降在一切听道的人身上。</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While Peter was still speaking these words, the Holy Spirit fell upon all those who heard the word.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5"/>
        <p:cNvGrpSpPr/>
        <p:nvPr/>
      </p:nvGrpSpPr>
      <p:grpSpPr>
        <a:xfrm>
          <a:off x="0" y="0"/>
          <a:ext cx="0" cy="0"/>
          <a:chOff x="0" y="0"/>
          <a:chExt cx="0" cy="0"/>
        </a:xfrm>
      </p:grpSpPr>
      <p:sp>
        <p:nvSpPr>
          <p:cNvPr id="946" name="Google Shape;946;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 </a:t>
            </a:r>
            <a:r>
              <a:rPr lang="en-US" sz="3000" b="1">
                <a:solidFill>
                  <a:srgbClr val="FFFF00"/>
                </a:solidFill>
                <a:latin typeface="Microsoft Yahei"/>
                <a:ea typeface="Microsoft Yahei"/>
                <a:cs typeface="Microsoft Yahei"/>
                <a:sym typeface="Microsoft Yahei"/>
              </a:rPr>
              <a:t>在凯撒利亚有一个人，名叫哥尼流，是意大利营的百夫长。</a:t>
            </a:r>
            <a:endParaRPr sz="3000" b="1">
              <a:solidFill>
                <a:srgbClr val="FFFF00"/>
              </a:solidFill>
            </a:endParaRPr>
          </a:p>
          <a:p>
            <a:pPr marL="0" lvl="0" indent="0" algn="l" rtl="0">
              <a:lnSpc>
                <a:spcPct val="112000"/>
              </a:lnSpc>
              <a:spcBef>
                <a:spcPts val="1000"/>
              </a:spcBef>
              <a:spcAft>
                <a:spcPts val="0"/>
              </a:spcAft>
              <a:buClr>
                <a:schemeClr val="lt1"/>
              </a:buClr>
              <a:buSzPts val="2800"/>
              <a:buNone/>
            </a:pPr>
            <a:r>
              <a:rPr lang="en-US" sz="2800" b="1">
                <a:solidFill>
                  <a:schemeClr val="lt1"/>
                </a:solidFill>
              </a:rPr>
              <a:t>There was a certain man in Caesarea called Cornelius, a centurion of what was called the Italian Regiment,</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 </a:t>
            </a:r>
            <a:r>
              <a:rPr lang="en-US" sz="3000" b="1">
                <a:solidFill>
                  <a:srgbClr val="FFFF00"/>
                </a:solidFill>
                <a:latin typeface="Microsoft Yahei"/>
                <a:ea typeface="Microsoft Yahei"/>
                <a:cs typeface="Microsoft Yahei"/>
                <a:sym typeface="Microsoft Yahei"/>
              </a:rPr>
              <a:t>他是个虔诚人，他和全家都敬畏　神，多多周济百姓，常常祷告　神。</a:t>
            </a:r>
            <a:endParaRPr sz="3000" b="1">
              <a:solidFill>
                <a:srgbClr val="FFFF00"/>
              </a:solidFill>
            </a:endParaRPr>
          </a:p>
          <a:p>
            <a:pPr marL="0" lvl="0" indent="0" algn="l" rtl="0">
              <a:lnSpc>
                <a:spcPct val="112000"/>
              </a:lnSpc>
              <a:spcBef>
                <a:spcPts val="1000"/>
              </a:spcBef>
              <a:spcAft>
                <a:spcPts val="0"/>
              </a:spcAft>
              <a:buClr>
                <a:schemeClr val="lt1"/>
              </a:buClr>
              <a:buSzPts val="2800"/>
              <a:buNone/>
            </a:pPr>
            <a:r>
              <a:rPr lang="en-US" sz="2800" b="1">
                <a:solidFill>
                  <a:schemeClr val="lt1"/>
                </a:solidFill>
              </a:rPr>
              <a:t>a devout man and one who feared God with all his household, who gave alms generously to the people, and prayed to God always.</a:t>
            </a:r>
            <a:endParaRPr sz="3200" b="1">
              <a:solidFill>
                <a:schemeClr val="lt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0"/>
        <p:cNvGrpSpPr/>
        <p:nvPr/>
      </p:nvGrpSpPr>
      <p:grpSpPr>
        <a:xfrm>
          <a:off x="0" y="0"/>
          <a:ext cx="0" cy="0"/>
          <a:chOff x="0" y="0"/>
          <a:chExt cx="0" cy="0"/>
        </a:xfrm>
      </p:grpSpPr>
      <p:sp>
        <p:nvSpPr>
          <p:cNvPr id="951" name="Google Shape;951;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25 </a:t>
            </a:r>
            <a:r>
              <a:rPr lang="en-US" sz="3000" b="1">
                <a:solidFill>
                  <a:srgbClr val="FFFF00"/>
                </a:solidFill>
                <a:latin typeface="Microsoft Yahei"/>
                <a:ea typeface="Microsoft Yahei"/>
                <a:cs typeface="Microsoft Yahei"/>
                <a:sym typeface="Microsoft Yahei"/>
              </a:rPr>
              <a:t>彼得一进去，哥尼流就迎接他，俯伏在他脚前拜他。</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As Peter was coming in, Cornelius met him and fell down at his feet and worshiped him.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26 彼得却拉他，说：“你起来，我也是人。”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But Peter lifted him up, saying, “Stand up; I myself am also a man.”</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34 彼得就开口说：“我真看出　神是不偏待人。</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Peter opened his mouth and said: “In truth I perceive that God shows no partiality.</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55"/>
        <p:cNvGrpSpPr/>
        <p:nvPr/>
      </p:nvGrpSpPr>
      <p:grpSpPr>
        <a:xfrm>
          <a:off x="0" y="0"/>
          <a:ext cx="0" cy="0"/>
          <a:chOff x="0" y="0"/>
          <a:chExt cx="0" cy="0"/>
        </a:xfrm>
      </p:grpSpPr>
      <p:sp>
        <p:nvSpPr>
          <p:cNvPr id="956" name="Google Shape;956;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35 </a:t>
            </a:r>
            <a:r>
              <a:rPr lang="en-US" sz="3000" b="1">
                <a:solidFill>
                  <a:srgbClr val="FFFF00"/>
                </a:solidFill>
                <a:latin typeface="Microsoft Yahei"/>
                <a:ea typeface="Microsoft Yahei"/>
                <a:cs typeface="Microsoft Yahei"/>
                <a:sym typeface="Microsoft Yahei"/>
              </a:rPr>
              <a:t>原来各国中，那敬畏主、行义的人都为主所悦纳。</a:t>
            </a:r>
            <a:r>
              <a:rPr lang="en-US" sz="3000" b="1">
                <a:solidFill>
                  <a:schemeClr val="lt1"/>
                </a:solidFill>
              </a:rPr>
              <a:t>But in every nation whoever fears Him and works righteousness is accepted by Him.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36 </a:t>
            </a:r>
            <a:r>
              <a:rPr lang="en-US" sz="3000" b="1">
                <a:solidFill>
                  <a:srgbClr val="FFFF00"/>
                </a:solidFill>
                <a:latin typeface="Microsoft Yahei"/>
                <a:ea typeface="Microsoft Yahei"/>
                <a:cs typeface="Microsoft Yahei"/>
                <a:sym typeface="Microsoft Yahei"/>
              </a:rPr>
              <a:t>　神藉着耶稣基督（祂是万有的主）传和平的福音，将这道赐给以色列人。</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 word which God sent to the children of Israel, preaching peace through Jesus Christ—He is Lord of all—</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37 </a:t>
            </a:r>
            <a:r>
              <a:rPr lang="en-US" sz="3000" b="1">
                <a:solidFill>
                  <a:srgbClr val="FFFF00"/>
                </a:solidFill>
                <a:latin typeface="Microsoft Yahei"/>
                <a:ea typeface="Microsoft Yahei"/>
                <a:cs typeface="Microsoft Yahei"/>
                <a:sym typeface="Microsoft Yahei"/>
              </a:rPr>
              <a:t>这话在约翰宣传洗礼以后，从加利利起，传遍了犹太。</a:t>
            </a:r>
            <a:r>
              <a:rPr lang="en-US" sz="3000" b="1">
                <a:solidFill>
                  <a:schemeClr val="lt1"/>
                </a:solidFill>
              </a:rPr>
              <a:t>that word you know, which was proclaimed throughout all Judea, and began from Galilee after the baptism which John preached:</a:t>
            </a:r>
            <a:endParaRPr/>
          </a:p>
          <a:p>
            <a:pPr marL="0" lvl="0" indent="0" algn="l" rtl="0">
              <a:lnSpc>
                <a:spcPct val="112000"/>
              </a:lnSpc>
              <a:spcBef>
                <a:spcPts val="1000"/>
              </a:spcBef>
              <a:spcAft>
                <a:spcPts val="0"/>
              </a:spcAft>
              <a:buClr>
                <a:schemeClr val="dk1"/>
              </a:buClr>
              <a:buSzPts val="3000"/>
              <a:buNone/>
            </a:pPr>
            <a:endParaRPr sz="3000" b="1">
              <a:solidFill>
                <a:schemeClr val="l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0"/>
        <p:cNvGrpSpPr/>
        <p:nvPr/>
      </p:nvGrpSpPr>
      <p:grpSpPr>
        <a:xfrm>
          <a:off x="0" y="0"/>
          <a:ext cx="0" cy="0"/>
          <a:chOff x="0" y="0"/>
          <a:chExt cx="0" cy="0"/>
        </a:xfrm>
      </p:grpSpPr>
      <p:sp>
        <p:nvSpPr>
          <p:cNvPr id="961" name="Google Shape;961;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38 </a:t>
            </a:r>
            <a:r>
              <a:rPr lang="en-US" sz="3000" b="1">
                <a:solidFill>
                  <a:srgbClr val="FFFF00"/>
                </a:solidFill>
                <a:latin typeface="Microsoft Yahei"/>
                <a:ea typeface="Microsoft Yahei"/>
                <a:cs typeface="Microsoft Yahei"/>
                <a:sym typeface="Microsoft Yahei"/>
              </a:rPr>
              <a:t>　神怎样以圣灵和能力膏拿撒勒人耶稣，这都是你们知道的。祂周流四方，行善事，医好凡被魔鬼压制的人，因为　神与祂同在。</a:t>
            </a:r>
            <a:r>
              <a:rPr lang="en-US" sz="3000" b="1">
                <a:solidFill>
                  <a:schemeClr val="lt1"/>
                </a:solidFill>
              </a:rPr>
              <a:t>how God anointed Jesus of Nazareth with the Holy Spirit and with power, who went about doing good and healing all who were oppressed by the devil, for God was with Him.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39 </a:t>
            </a:r>
            <a:r>
              <a:rPr lang="en-US" sz="3000" b="1">
                <a:solidFill>
                  <a:srgbClr val="FFFF00"/>
                </a:solidFill>
                <a:latin typeface="Microsoft Yahei"/>
                <a:ea typeface="Microsoft Yahei"/>
                <a:cs typeface="Microsoft Yahei"/>
                <a:sym typeface="Microsoft Yahei"/>
              </a:rPr>
              <a:t>祂在犹太人之地并耶路撒冷所行的一切事，有我们作见证。他们竟把他挂在木头上杀了。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we are witnesses of all things which He did both in the land of the Jews and in Jerusalem, whom they killed by hanging on a tree.</a:t>
            </a:r>
            <a:endParaRPr/>
          </a:p>
          <a:p>
            <a:pPr marL="0" lvl="0" indent="0" algn="l" rtl="0">
              <a:lnSpc>
                <a:spcPct val="112000"/>
              </a:lnSpc>
              <a:spcBef>
                <a:spcPts val="1000"/>
              </a:spcBef>
              <a:spcAft>
                <a:spcPts val="0"/>
              </a:spcAft>
              <a:buClr>
                <a:schemeClr val="dk1"/>
              </a:buClr>
              <a:buSzPts val="3000"/>
              <a:buNone/>
            </a:pPr>
            <a:endParaRPr sz="3000" b="1">
              <a:solidFill>
                <a:schemeClr val="lt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5"/>
        <p:cNvGrpSpPr/>
        <p:nvPr/>
      </p:nvGrpSpPr>
      <p:grpSpPr>
        <a:xfrm>
          <a:off x="0" y="0"/>
          <a:ext cx="0" cy="0"/>
          <a:chOff x="0" y="0"/>
          <a:chExt cx="0" cy="0"/>
        </a:xfrm>
      </p:grpSpPr>
      <p:sp>
        <p:nvSpPr>
          <p:cNvPr id="966" name="Google Shape;966;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40 </a:t>
            </a:r>
            <a:r>
              <a:rPr lang="en-US" sz="3000" b="1">
                <a:solidFill>
                  <a:srgbClr val="FFFF00"/>
                </a:solidFill>
                <a:latin typeface="Microsoft Yahei"/>
                <a:ea typeface="Microsoft Yahei"/>
                <a:cs typeface="Microsoft Yahei"/>
                <a:sym typeface="Microsoft Yahei"/>
              </a:rPr>
              <a:t>第三日，　神叫祂复活，显现出来。</a:t>
            </a:r>
            <a:r>
              <a:rPr lang="en-US" sz="3000" b="1">
                <a:solidFill>
                  <a:schemeClr val="lt1"/>
                </a:solidFill>
              </a:rPr>
              <a:t>Him God raised up on the third day, and showed Him openly,</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41 </a:t>
            </a:r>
            <a:r>
              <a:rPr lang="en-US" sz="3000" b="1">
                <a:solidFill>
                  <a:srgbClr val="FFFF00"/>
                </a:solidFill>
                <a:latin typeface="Microsoft Yahei"/>
                <a:ea typeface="Microsoft Yahei"/>
                <a:cs typeface="Microsoft Yahei"/>
                <a:sym typeface="Microsoft Yahei"/>
              </a:rPr>
              <a:t>不是显现给众人看，乃是显现给　神预先所拣选为他作见证的人看，就是我们这些在他从死里复活以后和他同吃同喝的人。</a:t>
            </a:r>
            <a:r>
              <a:rPr lang="en-US" sz="3000" b="1">
                <a:solidFill>
                  <a:schemeClr val="lt1"/>
                </a:solidFill>
              </a:rPr>
              <a:t>not to all the people, but to witnesses chosen before by God, even to us who ate and drank with Him after He arose from the dead.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42 </a:t>
            </a:r>
            <a:r>
              <a:rPr lang="en-US" sz="3000" b="1">
                <a:solidFill>
                  <a:srgbClr val="FFFF00"/>
                </a:solidFill>
                <a:latin typeface="Microsoft Yahei"/>
                <a:ea typeface="Microsoft Yahei"/>
                <a:cs typeface="Microsoft Yahei"/>
                <a:sym typeface="Microsoft Yahei"/>
              </a:rPr>
              <a:t>祂吩咐我们传道给众人，证明祂是　神所立定的，要作审判活人死人的主。</a:t>
            </a:r>
            <a:r>
              <a:rPr lang="en-US" sz="3000" b="1">
                <a:solidFill>
                  <a:schemeClr val="lt1"/>
                </a:solidFill>
              </a:rPr>
              <a:t>And He commanded us to preach to the people, and to testify that it is He who was ordained by God to be Judge of the living and the dead.</a:t>
            </a:r>
            <a:endParaRPr/>
          </a:p>
          <a:p>
            <a:pPr marL="0" lvl="0" indent="0" algn="l" rtl="0">
              <a:lnSpc>
                <a:spcPct val="112000"/>
              </a:lnSpc>
              <a:spcBef>
                <a:spcPts val="1000"/>
              </a:spcBef>
              <a:spcAft>
                <a:spcPts val="0"/>
              </a:spcAft>
              <a:buClr>
                <a:schemeClr val="dk1"/>
              </a:buClr>
              <a:buSzPts val="3000"/>
              <a:buNone/>
            </a:pPr>
            <a:endParaRPr sz="3000" b="1">
              <a:solidFill>
                <a:schemeClr val="lt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0"/>
        <p:cNvGrpSpPr/>
        <p:nvPr/>
      </p:nvGrpSpPr>
      <p:grpSpPr>
        <a:xfrm>
          <a:off x="0" y="0"/>
          <a:ext cx="0" cy="0"/>
          <a:chOff x="0" y="0"/>
          <a:chExt cx="0" cy="0"/>
        </a:xfrm>
      </p:grpSpPr>
      <p:sp>
        <p:nvSpPr>
          <p:cNvPr id="971" name="Google Shape;971;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43 众先知也为祂作见证，说：‘凡信祂的人，必因祂的名得蒙赦罪。’”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To Him all the prophets witness that, through His name, whoever believes in Him will receive remission of sins.”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44 </a:t>
            </a:r>
            <a:r>
              <a:rPr lang="en-US" sz="3000" b="1">
                <a:solidFill>
                  <a:srgbClr val="FFFF00"/>
                </a:solidFill>
                <a:latin typeface="Microsoft Yahei"/>
                <a:ea typeface="Microsoft Yahei"/>
                <a:cs typeface="Microsoft Yahei"/>
                <a:sym typeface="Microsoft Yahei"/>
              </a:rPr>
              <a:t>彼得还说这话的时候，圣灵降在一切听道的人身上。</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While Peter was still speaking these words, the Holy Spirit fell upon all those who heard the word.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5"/>
        <p:cNvGrpSpPr/>
        <p:nvPr/>
      </p:nvGrpSpPr>
      <p:grpSpPr>
        <a:xfrm>
          <a:off x="0" y="0"/>
          <a:ext cx="0" cy="0"/>
          <a:chOff x="0" y="0"/>
          <a:chExt cx="0" cy="0"/>
        </a:xfrm>
      </p:grpSpPr>
      <p:sp>
        <p:nvSpPr>
          <p:cNvPr id="976" name="Google Shape;976;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10:2】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他是个虔诚人，他和全家都敬畏　神，多多周济百姓，常常祷告　神。</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 devout man and one who feared God with all his household, who gave alms generously to the people, and prayed to God always.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0"/>
        <p:cNvGrpSpPr/>
        <p:nvPr/>
      </p:nvGrpSpPr>
      <p:grpSpPr>
        <a:xfrm>
          <a:off x="0" y="0"/>
          <a:ext cx="0" cy="0"/>
          <a:chOff x="0" y="0"/>
          <a:chExt cx="0" cy="0"/>
        </a:xfrm>
      </p:grpSpPr>
      <p:sp>
        <p:nvSpPr>
          <p:cNvPr id="981" name="Google Shape;981;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10:42-43】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42 </a:t>
            </a:r>
            <a:r>
              <a:rPr lang="en-US" sz="3000" b="1">
                <a:solidFill>
                  <a:srgbClr val="FFFF00"/>
                </a:solidFill>
                <a:latin typeface="Microsoft Yahei"/>
                <a:ea typeface="Microsoft Yahei"/>
                <a:cs typeface="Microsoft Yahei"/>
                <a:sym typeface="Microsoft Yahei"/>
              </a:rPr>
              <a:t>祂吩咐我们传道给众人，证明祂是　神所立定的，要作审判活人死人的主。</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He commanded us to preach to the people, and to testify that it is He who was ordained by God to be Judge of the living and the dead.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43 众先知也为祂作见证，说：‘凡信祂的人，必因祂的名得蒙赦罪。’”</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To Him all the prophets witness that, through His name, whoever believes in Him will receive remission of sins.”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649</Words>
  <Application>Microsoft Office PowerPoint</Application>
  <PresentationFormat>On-screen Show (4:3)</PresentationFormat>
  <Paragraphs>93</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Microsoft Yahei</vt:lpstr>
      <vt:lpstr>Arial</vt:lpstr>
      <vt:lpstr>Calibri</vt:lpstr>
      <vt:lpstr>Garamond</vt:lpstr>
      <vt:lpstr>Office 主题</vt:lpstr>
      <vt:lpstr>向真理低头 Bow Before The Truth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向真理低头 Bow Before The Truth</dc:title>
  <dc:creator>Fwu-Shan Shieh</dc:creator>
  <cp:lastModifiedBy>BCCC</cp:lastModifiedBy>
  <cp:revision>1</cp:revision>
  <dcterms:created xsi:type="dcterms:W3CDTF">2005-10-06T16:33:29Z</dcterms:created>
  <dcterms:modified xsi:type="dcterms:W3CDTF">2024-04-21T18:00:59Z</dcterms:modified>
</cp:coreProperties>
</file>