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36"/>
  </p:notesMasterIdLst>
  <p:sldIdLst>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Lst>
  <p:sldSz cx="9144000" cy="6858000" type="screen4x3"/>
  <p:notesSz cx="6858000" cy="9144000"/>
  <p:embeddedFontLst>
    <p:embeddedFont>
      <p:font typeface="KaiTi" panose="02010609060101010101" pitchFamily="49" charset="-122"/>
      <p:regular r:id="rId37"/>
    </p:embeddedFont>
    <p:embeddedFont>
      <p:font typeface="Microsoft YaHei" panose="020B0503020204020204" pitchFamily="34" charset="-122"/>
      <p:regular r:id="rId38"/>
      <p:bold r:id="rId39"/>
    </p:embeddedFont>
    <p:embeddedFont>
      <p:font typeface="Calibri" panose="020F0502020204030204" pitchFamily="34" charset="0"/>
      <p:regular r:id="rId40"/>
      <p:bold r:id="rId41"/>
      <p:italic r:id="rId42"/>
      <p:boldItalic r:id="rId43"/>
    </p:embeddedFont>
    <p:embeddedFont>
      <p:font typeface="Garamond" panose="02020404030301010803" pitchFamily="18" charset="0"/>
      <p:regular r:id="rId44"/>
      <p:bold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5" roundtripDataSignature="AMtx7mjw6emVWSyoV1DvBmAupkeILc8F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2F8FB7-C92C-4C66-92B3-0DF2C5AC8C13}">
  <a:tblStyle styleId="{CD2F8FB7-C92C-4C66-92B3-0DF2C5AC8C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117"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11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11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11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9681188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1" name="Google Shape;78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36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0" name="Google Shape;83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51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5" name="Google Shape;83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352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0" name="Google Shape;84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05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5" name="Google Shape;84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19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0" name="Google Shape;85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7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5" name="Google Shape;855;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410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0" name="Google Shape;860;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672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5" name="Google Shape;86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47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0" name="Google Shape;870;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62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5" name="Google Shape;87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12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9" name="Google Shape;78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443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0" name="Google Shape;88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712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5" name="Google Shape;885;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93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0" name="Google Shape;89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874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5" name="Google Shape;895;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83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0" name="Google Shape;90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8292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5" name="Google Shape;905;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832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0" name="Google Shape;910;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193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5" name="Google Shape;915;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021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0" name="Google Shape;92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210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5" name="Google Shape;925;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7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5" name="Google Shape;79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106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0" name="Google Shape;930;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58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5" name="Google Shape;93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5289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0" name="Google Shape;940;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702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45" name="Google Shape;945;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393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0" name="Google Shape;80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28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5" name="Google Shape;80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57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0" name="Google Shape;81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18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5" name="Google Shape;81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30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0" name="Google Shape;82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14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5" name="Google Shape;82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89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9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18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78"/>
        <p:cNvGrpSpPr/>
        <p:nvPr/>
      </p:nvGrpSpPr>
      <p:grpSpPr>
        <a:xfrm>
          <a:off x="0" y="0"/>
          <a:ext cx="0" cy="0"/>
          <a:chOff x="0" y="0"/>
          <a:chExt cx="0" cy="0"/>
        </a:xfrm>
      </p:grpSpPr>
      <p:sp>
        <p:nvSpPr>
          <p:cNvPr id="79" name="Google Shape;79;p19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103"/>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17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000"/>
              <a:buFont typeface="Arial"/>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Clr>
                <a:schemeClr val="lt1"/>
              </a:buClr>
              <a:buSzPts val="1600"/>
              <a:buFont typeface="Arial"/>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Clr>
                <a:schemeClr val="lt1"/>
              </a:buClr>
              <a:buSzPts val="1400"/>
              <a:buFont typeface="Arial"/>
              <a:buNone/>
              <a:defRPr sz="1400"/>
            </a:lvl5pPr>
            <a:lvl6pPr marL="2743200" lvl="5" indent="-228600" algn="l">
              <a:spcBef>
                <a:spcPts val="280"/>
              </a:spcBef>
              <a:spcAft>
                <a:spcPts val="0"/>
              </a:spcAft>
              <a:buClr>
                <a:schemeClr val="lt1"/>
              </a:buClr>
              <a:buSzPts val="1400"/>
              <a:buFont typeface="Arial"/>
              <a:buNone/>
              <a:defRPr sz="1400"/>
            </a:lvl6pPr>
            <a:lvl7pPr marL="3200400" lvl="6" indent="-228600" algn="l">
              <a:spcBef>
                <a:spcPts val="280"/>
              </a:spcBef>
              <a:spcAft>
                <a:spcPts val="0"/>
              </a:spcAft>
              <a:buClr>
                <a:schemeClr val="lt1"/>
              </a:buClr>
              <a:buSzPts val="1400"/>
              <a:buFont typeface="Arial"/>
              <a:buNone/>
              <a:defRPr sz="1400"/>
            </a:lvl7pPr>
            <a:lvl8pPr marL="3657600" lvl="7" indent="-228600" algn="l">
              <a:spcBef>
                <a:spcPts val="280"/>
              </a:spcBef>
              <a:spcAft>
                <a:spcPts val="0"/>
              </a:spcAft>
              <a:buClr>
                <a:schemeClr val="lt1"/>
              </a:buClr>
              <a:buSzPts val="1400"/>
              <a:buFont typeface="Arial"/>
              <a:buNone/>
              <a:defRPr sz="1400"/>
            </a:lvl8pPr>
            <a:lvl9pPr marL="4114800" lvl="8" indent="-228600" algn="l">
              <a:spcBef>
                <a:spcPts val="280"/>
              </a:spcBef>
              <a:spcAft>
                <a:spcPts val="0"/>
              </a:spcAft>
              <a:buClr>
                <a:schemeClr val="lt1"/>
              </a:buClr>
              <a:buSzPts val="1400"/>
              <a:buFont typeface="Arial"/>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174"/>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4"/>
          <p:cNvSpPr txBox="1">
            <a:spLocks noGrp="1"/>
          </p:cNvSpPr>
          <p:nvPr>
            <p:ph type="body" idx="1"/>
          </p:nvPr>
        </p:nvSpPr>
        <p:spPr>
          <a:xfrm>
            <a:off x="228600" y="609600"/>
            <a:ext cx="42291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
        <p:nvSpPr>
          <p:cNvPr id="140" name="Google Shape;140;p174"/>
          <p:cNvSpPr txBox="1">
            <a:spLocks noGrp="1"/>
          </p:cNvSpPr>
          <p:nvPr>
            <p:ph type="body" idx="2"/>
          </p:nvPr>
        </p:nvSpPr>
        <p:spPr>
          <a:xfrm>
            <a:off x="4610100" y="609600"/>
            <a:ext cx="42291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
        <p:cNvGrpSpPr/>
        <p:nvPr/>
      </p:nvGrpSpPr>
      <p:grpSpPr>
        <a:xfrm>
          <a:off x="0" y="0"/>
          <a:ext cx="0" cy="0"/>
          <a:chOff x="0" y="0"/>
          <a:chExt cx="0" cy="0"/>
        </a:xfrm>
      </p:grpSpPr>
      <p:sp>
        <p:nvSpPr>
          <p:cNvPr id="142" name="Google Shape;142;p1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7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144" name="Google Shape;144;p1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
        <p:nvSpPr>
          <p:cNvPr id="145" name="Google Shape;145;p17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146" name="Google Shape;146;p17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
        <p:cNvGrpSpPr/>
        <p:nvPr/>
      </p:nvGrpSpPr>
      <p:grpSpPr>
        <a:xfrm>
          <a:off x="0" y="0"/>
          <a:ext cx="0" cy="0"/>
          <a:chOff x="0" y="0"/>
          <a:chExt cx="0" cy="0"/>
        </a:xfrm>
      </p:grpSpPr>
      <p:sp>
        <p:nvSpPr>
          <p:cNvPr id="149" name="Google Shape;149;p17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7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spcBef>
                <a:spcPts val="400"/>
              </a:spcBef>
              <a:spcAft>
                <a:spcPts val="0"/>
              </a:spcAft>
              <a:buClr>
                <a:schemeClr val="lt1"/>
              </a:buClr>
              <a:buSzPts val="2000"/>
              <a:buFont typeface="Arial"/>
              <a:buChar char="»"/>
              <a:defRPr sz="2000"/>
            </a:lvl6pPr>
            <a:lvl7pPr marL="3200400" lvl="6" indent="-355600" algn="l">
              <a:spcBef>
                <a:spcPts val="400"/>
              </a:spcBef>
              <a:spcAft>
                <a:spcPts val="0"/>
              </a:spcAft>
              <a:buClr>
                <a:schemeClr val="lt1"/>
              </a:buClr>
              <a:buSzPts val="2000"/>
              <a:buFont typeface="Arial"/>
              <a:buChar char="»"/>
              <a:defRPr sz="2000"/>
            </a:lvl7pPr>
            <a:lvl8pPr marL="3657600" lvl="7" indent="-355600" algn="l">
              <a:spcBef>
                <a:spcPts val="400"/>
              </a:spcBef>
              <a:spcAft>
                <a:spcPts val="0"/>
              </a:spcAft>
              <a:buClr>
                <a:schemeClr val="lt1"/>
              </a:buClr>
              <a:buSzPts val="2000"/>
              <a:buFont typeface="Arial"/>
              <a:buChar char="»"/>
              <a:defRPr sz="2000"/>
            </a:lvl8pPr>
            <a:lvl9pPr marL="4114800" lvl="8" indent="-355600" algn="l">
              <a:spcBef>
                <a:spcPts val="400"/>
              </a:spcBef>
              <a:spcAft>
                <a:spcPts val="0"/>
              </a:spcAft>
              <a:buClr>
                <a:schemeClr val="lt1"/>
              </a:buClr>
              <a:buSzPts val="2000"/>
              <a:buFont typeface="Arial"/>
              <a:buChar char="»"/>
              <a:defRPr sz="2000"/>
            </a:lvl9pPr>
          </a:lstStyle>
          <a:p>
            <a:endParaRPr/>
          </a:p>
        </p:txBody>
      </p:sp>
      <p:sp>
        <p:nvSpPr>
          <p:cNvPr id="151" name="Google Shape;151;p17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17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78"/>
          <p:cNvSpPr>
            <a:spLocks noGrp="1"/>
          </p:cNvSpPr>
          <p:nvPr>
            <p:ph type="pic" idx="2"/>
          </p:nvPr>
        </p:nvSpPr>
        <p:spPr>
          <a:xfrm>
            <a:off x="1792288" y="612775"/>
            <a:ext cx="5486400" cy="4114800"/>
          </a:xfrm>
          <a:prstGeom prst="rect">
            <a:avLst/>
          </a:prstGeom>
          <a:noFill/>
          <a:ln>
            <a:noFill/>
          </a:ln>
        </p:spPr>
      </p:sp>
      <p:sp>
        <p:nvSpPr>
          <p:cNvPr id="155" name="Google Shape;155;p17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179"/>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79"/>
          <p:cNvSpPr txBox="1">
            <a:spLocks noGrp="1"/>
          </p:cNvSpPr>
          <p:nvPr>
            <p:ph type="body" idx="1"/>
          </p:nvPr>
        </p:nvSpPr>
        <p:spPr>
          <a:xfrm rot="5400000">
            <a:off x="1485900" y="-647700"/>
            <a:ext cx="6096000" cy="86106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18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p180"/>
          <p:cNvSpPr txBox="1">
            <a:spLocks noGrp="1"/>
          </p:cNvSpPr>
          <p:nvPr>
            <p:ph type="title"/>
          </p:nvPr>
        </p:nvSpPr>
        <p:spPr>
          <a:xfrm rot="5400000">
            <a:off x="4486275" y="2352675"/>
            <a:ext cx="6553200" cy="21526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80"/>
          <p:cNvSpPr txBox="1">
            <a:spLocks noGrp="1"/>
          </p:cNvSpPr>
          <p:nvPr>
            <p:ph type="body" idx="1"/>
          </p:nvPr>
        </p:nvSpPr>
        <p:spPr>
          <a:xfrm rot="5400000">
            <a:off x="104775" y="276225"/>
            <a:ext cx="6553200" cy="630555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18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18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18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18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1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18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18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8"/>
          <p:cNvSpPr>
            <a:spLocks noGrp="1"/>
          </p:cNvSpPr>
          <p:nvPr>
            <p:ph type="pic" idx="2"/>
          </p:nvPr>
        </p:nvSpPr>
        <p:spPr>
          <a:xfrm>
            <a:off x="3887391" y="987426"/>
            <a:ext cx="4629150" cy="4873625"/>
          </a:xfrm>
          <a:prstGeom prst="rect">
            <a:avLst/>
          </a:prstGeom>
          <a:noFill/>
          <a:ln>
            <a:noFill/>
          </a:ln>
        </p:spPr>
      </p:sp>
      <p:sp>
        <p:nvSpPr>
          <p:cNvPr id="68" name="Google Shape;68;p18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 name="Google Shape;13;p9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9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00"/>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0" i="0" u="sng"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2000" b="0" i="0" u="sng"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2000" b="0" i="0" u="sng"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2000" b="0" i="0" u="sng"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2000" b="0" i="0" u="sng"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2000" b="0" i="0" u="sng"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2000" b="0" i="0" u="sng"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2000" b="0" i="0" u="sng"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2000" b="0" i="0" u="sng" strike="noStrike" cap="none">
                <a:solidFill>
                  <a:schemeClr val="lt2"/>
                </a:solidFill>
                <a:latin typeface="Arial"/>
                <a:ea typeface="Arial"/>
                <a:cs typeface="Arial"/>
                <a:sym typeface="Arial"/>
              </a:defRPr>
            </a:lvl9pPr>
          </a:lstStyle>
          <a:p>
            <a:endParaRPr/>
          </a:p>
        </p:txBody>
      </p:sp>
      <p:sp>
        <p:nvSpPr>
          <p:cNvPr id="125" name="Google Shape;125;p100"/>
          <p:cNvSpPr txBox="1">
            <a:spLocks noGrp="1"/>
          </p:cNvSpPr>
          <p:nvPr>
            <p:ph type="body" idx="1"/>
          </p:nvPr>
        </p:nvSpPr>
        <p:spPr>
          <a:xfrm>
            <a:off x="228600" y="609600"/>
            <a:ext cx="8610600" cy="60960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4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782"/>
        <p:cNvGrpSpPr/>
        <p:nvPr/>
      </p:nvGrpSpPr>
      <p:grpSpPr>
        <a:xfrm>
          <a:off x="0" y="0"/>
          <a:ext cx="0" cy="0"/>
          <a:chOff x="0" y="0"/>
          <a:chExt cx="0" cy="0"/>
        </a:xfrm>
      </p:grpSpPr>
      <p:sp>
        <p:nvSpPr>
          <p:cNvPr id="783" name="Google Shape;783;p46" descr="Here is the link for Sunday's sermon &amp;... - Van Riper Ellis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Garamond"/>
              <a:buNone/>
            </a:pPr>
            <a:endParaRPr sz="1800" b="0" i="0" u="none" strike="noStrike" cap="none">
              <a:solidFill>
                <a:srgbClr val="FFFFFF"/>
              </a:solidFill>
              <a:latin typeface="Garamond"/>
              <a:ea typeface="Garamond"/>
              <a:cs typeface="Garamond"/>
              <a:sym typeface="Garamond"/>
            </a:endParaRPr>
          </a:p>
        </p:txBody>
      </p:sp>
      <p:sp>
        <p:nvSpPr>
          <p:cNvPr id="784" name="Google Shape;784;p46" descr="Here is the link for Sunday's sermon &amp;... - Van Riper Ellis ..."/>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Garamond"/>
              <a:buNone/>
            </a:pPr>
            <a:endParaRPr sz="1800" b="0" i="0" u="none" strike="noStrike" cap="none">
              <a:solidFill>
                <a:srgbClr val="FFFFFF"/>
              </a:solidFill>
              <a:latin typeface="Garamond"/>
              <a:ea typeface="Garamond"/>
              <a:cs typeface="Garamond"/>
              <a:sym typeface="Garamond"/>
            </a:endParaRPr>
          </a:p>
        </p:txBody>
      </p:sp>
      <p:pic>
        <p:nvPicPr>
          <p:cNvPr id="785" name="Google Shape;785;p46"/>
          <p:cNvPicPr preferRelativeResize="0"/>
          <p:nvPr/>
        </p:nvPicPr>
        <p:blipFill rotWithShape="1">
          <a:blip r:embed="rId3">
            <a:alphaModFix/>
          </a:blip>
          <a:srcRect/>
          <a:stretch/>
        </p:blipFill>
        <p:spPr>
          <a:xfrm>
            <a:off x="460375" y="3132690"/>
            <a:ext cx="8476313" cy="2810911"/>
          </a:xfrm>
          <a:prstGeom prst="rect">
            <a:avLst/>
          </a:prstGeom>
          <a:noFill/>
          <a:ln>
            <a:noFill/>
          </a:ln>
        </p:spPr>
      </p:pic>
      <p:sp>
        <p:nvSpPr>
          <p:cNvPr id="786" name="Google Shape;786;p46"/>
          <p:cNvSpPr txBox="1"/>
          <p:nvPr/>
        </p:nvSpPr>
        <p:spPr>
          <a:xfrm>
            <a:off x="2544736" y="1524000"/>
            <a:ext cx="430758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8000"/>
              <a:buFont typeface="KaiTi"/>
              <a:buNone/>
            </a:pPr>
            <a:r>
              <a:rPr lang="en-US" sz="8000" b="1" i="0" u="none" strike="noStrike" cap="none">
                <a:solidFill>
                  <a:srgbClr val="FFFF00"/>
                </a:solidFill>
                <a:latin typeface="KaiTi"/>
                <a:ea typeface="KaiTi"/>
                <a:cs typeface="KaiTi"/>
                <a:sym typeface="KaiTi"/>
              </a:rPr>
              <a:t>主日信息</a:t>
            </a:r>
            <a:endParaRPr sz="8000" b="1" i="0" u="none" strike="noStrike" cap="none">
              <a:solidFill>
                <a:srgbClr val="FFFF00"/>
              </a:solidFill>
              <a:latin typeface="KaiTi"/>
              <a:ea typeface="KaiTi"/>
              <a:cs typeface="KaiTi"/>
              <a:sym typeface="KaiTi"/>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5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彼得后书</a:t>
            </a:r>
            <a:r>
              <a:rPr lang="en-US" sz="3000" b="1" u="sng">
                <a:solidFill>
                  <a:schemeClr val="lt1"/>
                </a:solidFill>
              </a:rPr>
              <a:t> 2 Peter 3:3-7】</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3 </a:t>
            </a:r>
            <a:r>
              <a:rPr lang="en-US" sz="3000" b="1">
                <a:solidFill>
                  <a:srgbClr val="FFFF00"/>
                </a:solidFill>
                <a:latin typeface="Microsoft Yahei"/>
                <a:ea typeface="Microsoft Yahei"/>
                <a:cs typeface="Microsoft Yahei"/>
                <a:sym typeface="Microsoft Yahei"/>
              </a:rPr>
              <a:t>第一要紧的，该知道在末世必有好讥诮的人，随从自己的私欲出来讥诮说：</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knowing this first: that scoffers will come in the last days, walking according to their own lusts,</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 “主要降临的应许在哪里呢？因为从列祖睡了以来，万物与起初创造的时候仍是一样。” </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saying, “Where is the promise of His coming? For since the fathers fell asleep, all things continue as they were from the beginning of creation.”</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5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彼得后书</a:t>
            </a:r>
            <a:r>
              <a:rPr lang="en-US" sz="3000" b="1" u="sng">
                <a:solidFill>
                  <a:schemeClr val="lt1"/>
                </a:solidFill>
              </a:rPr>
              <a:t> 2 Peter 3:3-7】</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5 </a:t>
            </a:r>
            <a:r>
              <a:rPr lang="en-US" sz="3000" b="1">
                <a:solidFill>
                  <a:srgbClr val="FFFF00"/>
                </a:solidFill>
                <a:latin typeface="Microsoft Yahei"/>
                <a:ea typeface="Microsoft Yahei"/>
                <a:cs typeface="Microsoft Yahei"/>
                <a:sym typeface="Microsoft Yahei"/>
              </a:rPr>
              <a:t>他们故意忘记，从太古凭　神的命有了天，并从水而出、藉水而成的地。</a:t>
            </a:r>
            <a:r>
              <a:rPr lang="en-US" sz="3000" b="1">
                <a:solidFill>
                  <a:schemeClr val="lt1"/>
                </a:solidFill>
              </a:rPr>
              <a:t>For this they willfully forget: that by the word of God the heavens were of old, and the earth standing out of water and in the water,</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6 </a:t>
            </a:r>
            <a:r>
              <a:rPr lang="en-US" sz="3000" b="1">
                <a:solidFill>
                  <a:srgbClr val="FFFF00"/>
                </a:solidFill>
                <a:latin typeface="Microsoft Yahei"/>
                <a:ea typeface="Microsoft Yahei"/>
                <a:cs typeface="Microsoft Yahei"/>
                <a:sym typeface="Microsoft Yahei"/>
              </a:rPr>
              <a:t>故此，当时的世界被水淹没就消灭了。</a:t>
            </a:r>
            <a:r>
              <a:rPr lang="en-US" sz="2800" b="1">
                <a:solidFill>
                  <a:schemeClr val="lt1"/>
                </a:solidFill>
              </a:rPr>
              <a:t>by which the world that then existed perished, being flooded with water.</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7 </a:t>
            </a:r>
            <a:r>
              <a:rPr lang="en-US" sz="3000" b="1">
                <a:solidFill>
                  <a:srgbClr val="FFFF00"/>
                </a:solidFill>
                <a:latin typeface="Microsoft Yahei"/>
                <a:ea typeface="Microsoft Yahei"/>
                <a:cs typeface="Microsoft Yahei"/>
                <a:sym typeface="Microsoft Yahei"/>
              </a:rPr>
              <a:t>但现在的天地还是凭着那命存留，直留到不敬虔之人受审判遭沉沦的日子，用火焚烧。</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But the heavens and the earth which are now preserved by the same word, are reserved for fire until the day of judgment and perdition of ungodly men.</a:t>
            </a:r>
            <a:endParaRPr/>
          </a:p>
          <a:p>
            <a:pPr marL="0" lvl="0" indent="0" algn="l" rtl="0">
              <a:lnSpc>
                <a:spcPct val="112000"/>
              </a:lnSpc>
              <a:spcBef>
                <a:spcPts val="1000"/>
              </a:spcBef>
              <a:spcAft>
                <a:spcPts val="0"/>
              </a:spcAft>
              <a:buClr>
                <a:schemeClr val="dk1"/>
              </a:buClr>
              <a:buSzPts val="3000"/>
              <a:buNone/>
            </a:pPr>
            <a:endParaRPr sz="3000" b="1">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5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启示录</a:t>
            </a:r>
            <a:r>
              <a:rPr lang="en-US" sz="3000" b="1" u="sng">
                <a:solidFill>
                  <a:schemeClr val="lt1"/>
                </a:solidFill>
              </a:rPr>
              <a:t> Revelation 20:11-15】</a:t>
            </a:r>
            <a:endParaRPr/>
          </a:p>
          <a:p>
            <a:pPr marL="0" lvl="0" indent="0" algn="l" rtl="0">
              <a:lnSpc>
                <a:spcPct val="100000"/>
              </a:lnSpc>
              <a:spcBef>
                <a:spcPts val="1000"/>
              </a:spcBef>
              <a:spcAft>
                <a:spcPts val="0"/>
              </a:spcAft>
              <a:buClr>
                <a:srgbClr val="FFFF00"/>
              </a:buClr>
              <a:buSzPts val="3000"/>
              <a:buNone/>
            </a:pPr>
            <a:r>
              <a:rPr lang="en-US" sz="3000" b="1">
                <a:solidFill>
                  <a:srgbClr val="FFFF00"/>
                </a:solidFill>
              </a:rPr>
              <a:t>11 </a:t>
            </a:r>
            <a:r>
              <a:rPr lang="en-US" sz="3000" b="1">
                <a:solidFill>
                  <a:srgbClr val="FFFF00"/>
                </a:solidFill>
                <a:latin typeface="Microsoft Yahei"/>
                <a:ea typeface="Microsoft Yahei"/>
                <a:cs typeface="Microsoft Yahei"/>
                <a:sym typeface="Microsoft Yahei"/>
              </a:rPr>
              <a:t>我又看见一个白色的大宝座与坐在上面的，从祂面前天地都逃避，再无可见之处了。</a:t>
            </a:r>
            <a:r>
              <a:rPr lang="en-US" sz="2800" b="1">
                <a:solidFill>
                  <a:schemeClr val="lt1"/>
                </a:solidFill>
              </a:rPr>
              <a:t>Then I saw a great white throne and Him who sat on it, from whose face the earth and the heaven fled away. And there was found no place for them.</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12 </a:t>
            </a:r>
            <a:r>
              <a:rPr lang="en-US" sz="3000" b="1">
                <a:solidFill>
                  <a:srgbClr val="FFFF00"/>
                </a:solidFill>
                <a:latin typeface="Microsoft Yahei"/>
                <a:ea typeface="Microsoft Yahei"/>
                <a:cs typeface="Microsoft Yahei"/>
                <a:sym typeface="Microsoft Yahei"/>
              </a:rPr>
              <a:t>我又看见死了的人，无论大小，都站在宝座前。案卷展开了，并且另有一卷展开，就是生命册。死了的人都凭着这些案卷所记载的，照他们所行的受审判。</a:t>
            </a:r>
            <a:r>
              <a:rPr lang="en-US" sz="2800" b="1">
                <a:solidFill>
                  <a:schemeClr val="lt1"/>
                </a:solidFill>
              </a:rPr>
              <a:t>And I saw the dead, small and great, standing before God, and books were opened. And another book was opened, which is the Book of Life. And the dead were judged according to their works, by the things which were written in the books.</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5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启示录</a:t>
            </a:r>
            <a:r>
              <a:rPr lang="en-US" sz="3000" b="1" u="sng">
                <a:solidFill>
                  <a:schemeClr val="lt1"/>
                </a:solidFill>
              </a:rPr>
              <a:t> Revelation 20:11-15】</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13 </a:t>
            </a:r>
            <a:r>
              <a:rPr lang="en-US" sz="3000" b="1">
                <a:solidFill>
                  <a:srgbClr val="FFFF00"/>
                </a:solidFill>
                <a:latin typeface="Microsoft Yahei"/>
                <a:ea typeface="Microsoft Yahei"/>
                <a:cs typeface="Microsoft Yahei"/>
                <a:sym typeface="Microsoft Yahei"/>
              </a:rPr>
              <a:t>于是海交出其中的死人，死亡和阴间也交出其中的死人。他们都照各人所行的受审判。</a:t>
            </a:r>
            <a:r>
              <a:rPr lang="en-US" sz="3000" b="1">
                <a:solidFill>
                  <a:schemeClr val="lt1"/>
                </a:solidFill>
              </a:rPr>
              <a:t>The sea gave up the dead who were in it, and Death and Hades delivered up the dead who were in them. And they were judged, each one according to his works.</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14 </a:t>
            </a:r>
            <a:r>
              <a:rPr lang="en-US" sz="3000" b="1">
                <a:solidFill>
                  <a:srgbClr val="FFFF00"/>
                </a:solidFill>
                <a:latin typeface="Microsoft Yahei"/>
                <a:ea typeface="Microsoft Yahei"/>
                <a:cs typeface="Microsoft Yahei"/>
                <a:sym typeface="Microsoft Yahei"/>
              </a:rPr>
              <a:t>死亡和阴间也被扔在火湖里，这火湖就是第二次的死。</a:t>
            </a:r>
            <a:r>
              <a:rPr lang="en-US" sz="3000" b="1">
                <a:solidFill>
                  <a:schemeClr val="lt1"/>
                </a:solidFill>
              </a:rPr>
              <a:t>Then Death and Hades were cast into the lake of fire. This is the second death.</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15 </a:t>
            </a:r>
            <a:r>
              <a:rPr lang="en-US" sz="3000" b="1">
                <a:solidFill>
                  <a:srgbClr val="FFFF00"/>
                </a:solidFill>
                <a:latin typeface="Microsoft Yahei"/>
                <a:ea typeface="Microsoft Yahei"/>
                <a:cs typeface="Microsoft Yahei"/>
                <a:sym typeface="Microsoft Yahei"/>
              </a:rPr>
              <a:t>若有人名字没记在生命册上，他就被扔在火湖里。</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anyone not found written in the Book of Life was cast into the lake of fire.</a:t>
            </a:r>
            <a:endParaRPr/>
          </a:p>
          <a:p>
            <a:pPr marL="0" lvl="0" indent="0" algn="l" rtl="0">
              <a:lnSpc>
                <a:spcPct val="112000"/>
              </a:lnSpc>
              <a:spcBef>
                <a:spcPts val="1000"/>
              </a:spcBef>
              <a:spcAft>
                <a:spcPts val="0"/>
              </a:spcAft>
              <a:buClr>
                <a:schemeClr val="dk1"/>
              </a:buClr>
              <a:buSzPts val="3000"/>
              <a:buNone/>
            </a:pPr>
            <a:endParaRPr sz="3000" b="1">
              <a:solidFill>
                <a:schemeClr val="lt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5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哥林多后书</a:t>
            </a:r>
            <a:r>
              <a:rPr lang="en-US" sz="3000" b="1" u="sng">
                <a:solidFill>
                  <a:schemeClr val="lt1"/>
                </a:solidFill>
              </a:rPr>
              <a:t> 2 Corinthians 10:4-5】</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 </a:t>
            </a:r>
            <a:r>
              <a:rPr lang="en-US" sz="3000" b="1">
                <a:solidFill>
                  <a:srgbClr val="FFFF00"/>
                </a:solidFill>
                <a:latin typeface="Microsoft Yahei"/>
                <a:ea typeface="Microsoft Yahei"/>
                <a:cs typeface="Microsoft Yahei"/>
                <a:sym typeface="Microsoft Yahei"/>
              </a:rPr>
              <a:t>我们争战的兵器，本不是属血气的，乃是在　神面前有能力，可以攻破坚固的营垒，</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For the weapons of our warfare are not carnal but mighty in God for pulling down strongholds,</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5 </a:t>
            </a:r>
            <a:r>
              <a:rPr lang="en-US" sz="3000" b="1">
                <a:solidFill>
                  <a:srgbClr val="FFFF00"/>
                </a:solidFill>
                <a:latin typeface="Microsoft Yahei"/>
                <a:ea typeface="Microsoft Yahei"/>
                <a:cs typeface="Microsoft Yahei"/>
                <a:sym typeface="Microsoft Yahei"/>
              </a:rPr>
              <a:t>将各样的计谋，各样拦阻人认识　神的那些自高之事一概攻破了，又将人所有的心意夺回，使他都顺服基督。</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casting down arguments and every high thing that exalts itself against the knowledge of God, bringing every thought into captivity to the obedience of Christ,</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6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诗篇</a:t>
            </a:r>
            <a:r>
              <a:rPr lang="en-US" sz="3000" b="1" u="sng">
                <a:solidFill>
                  <a:schemeClr val="lt1"/>
                </a:solidFill>
              </a:rPr>
              <a:t> Psalms 2:10-12】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10 </a:t>
            </a:r>
            <a:r>
              <a:rPr lang="en-US" sz="3000" b="1">
                <a:solidFill>
                  <a:srgbClr val="FFFF00"/>
                </a:solidFill>
                <a:latin typeface="Microsoft Yahei"/>
                <a:ea typeface="Microsoft Yahei"/>
                <a:cs typeface="Microsoft Yahei"/>
                <a:sym typeface="Microsoft Yahei"/>
              </a:rPr>
              <a:t>现在，你们君王应当省悟，你们世上的审判官该受管教。</a:t>
            </a:r>
            <a:endParaRPr sz="3000" b="1">
              <a:solidFill>
                <a:srgbClr val="FFFF00"/>
              </a:solidFill>
            </a:endParaRPr>
          </a:p>
          <a:p>
            <a:pPr marL="0" lvl="0" indent="0" algn="l" rtl="0">
              <a:lnSpc>
                <a:spcPct val="100000"/>
              </a:lnSpc>
              <a:spcBef>
                <a:spcPts val="1000"/>
              </a:spcBef>
              <a:spcAft>
                <a:spcPts val="0"/>
              </a:spcAft>
              <a:buClr>
                <a:schemeClr val="lt1"/>
              </a:buClr>
              <a:buSzPts val="3000"/>
              <a:buNone/>
            </a:pPr>
            <a:r>
              <a:rPr lang="en-US" sz="3000" b="1">
                <a:solidFill>
                  <a:schemeClr val="lt1"/>
                </a:solidFill>
              </a:rPr>
              <a:t>Now therefore, be wise, O kings; Be instructed, you judges of the earth.</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11 </a:t>
            </a:r>
            <a:r>
              <a:rPr lang="en-US" sz="3000" b="1">
                <a:solidFill>
                  <a:srgbClr val="FFFF00"/>
                </a:solidFill>
                <a:latin typeface="Microsoft Yahei"/>
                <a:ea typeface="Microsoft Yahei"/>
                <a:cs typeface="Microsoft Yahei"/>
                <a:sym typeface="Microsoft Yahei"/>
              </a:rPr>
              <a:t>当存畏惧侍奉耶和华，又当存战兢而快乐；</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Serve the Lord with fear, And rejoice with trembling.</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12 </a:t>
            </a:r>
            <a:r>
              <a:rPr lang="en-US" sz="3000" b="1">
                <a:solidFill>
                  <a:srgbClr val="FFFF00"/>
                </a:solidFill>
                <a:latin typeface="Microsoft Yahei"/>
                <a:ea typeface="Microsoft Yahei"/>
                <a:cs typeface="Microsoft Yahei"/>
                <a:sym typeface="Microsoft Yahei"/>
              </a:rPr>
              <a:t>当以嘴亲子，恐怕祂发怒，你们便在道中灭亡，因为祂的怒气快要发作。凡投靠祂的，都是有福的。</a:t>
            </a:r>
            <a:endParaRPr sz="3000" b="1">
              <a:solidFill>
                <a:srgbClr val="FFFF00"/>
              </a:solidFill>
            </a:endParaRPr>
          </a:p>
          <a:p>
            <a:pPr marL="0" lvl="0" indent="0" algn="l" rtl="0">
              <a:lnSpc>
                <a:spcPct val="100000"/>
              </a:lnSpc>
              <a:spcBef>
                <a:spcPts val="1000"/>
              </a:spcBef>
              <a:spcAft>
                <a:spcPts val="0"/>
              </a:spcAft>
              <a:buClr>
                <a:schemeClr val="lt1"/>
              </a:buClr>
              <a:buSzPts val="3000"/>
              <a:buNone/>
            </a:pPr>
            <a:r>
              <a:rPr lang="en-US" sz="3000" b="1">
                <a:solidFill>
                  <a:schemeClr val="lt1"/>
                </a:solidFill>
              </a:rPr>
              <a:t>Kiss the Son, lest  He be angry, And you perish in the way, When His wrath is kindled but a little. Blessed are all those who put their trust in Him.</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61"/>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使徒行传</a:t>
            </a:r>
            <a:r>
              <a:rPr lang="en-US" sz="3000" b="1" u="sng">
                <a:solidFill>
                  <a:schemeClr val="lt1"/>
                </a:solidFill>
              </a:rPr>
              <a:t> Acts 10:42-43】</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42 </a:t>
            </a:r>
            <a:r>
              <a:rPr lang="en-US" sz="3000" b="1">
                <a:solidFill>
                  <a:srgbClr val="FFFF00"/>
                </a:solidFill>
                <a:latin typeface="Microsoft Yahei"/>
                <a:ea typeface="Microsoft Yahei"/>
                <a:cs typeface="Microsoft Yahei"/>
                <a:sym typeface="Microsoft Yahei"/>
              </a:rPr>
              <a:t>祂吩咐我们传道给众人，证明祂是　神所立定的，要作审判活人死人的主。</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He commanded us to preach to the people, and to testify that it is He who was ordained by God to be Judge of the living and the dead.</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43 众先知也为祂作见证，说：‘凡信祂的人，必因祂的名得蒙赦罪。’”</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To Him all the prophets witness that, through His name, whoever believes in Him will receive remission of sins.”</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62"/>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rPr>
              <a:t>约翰福音 </a:t>
            </a:r>
            <a:r>
              <a:rPr lang="en-US" sz="3000" b="1" u="sng">
                <a:solidFill>
                  <a:schemeClr val="lt1"/>
                </a:solidFill>
              </a:rPr>
              <a:t>John 3:16</a:t>
            </a:r>
            <a:r>
              <a:rPr lang="en-US" sz="3000" b="1" u="sng">
                <a:solidFill>
                  <a:schemeClr val="lt1"/>
                </a:solidFill>
                <a:latin typeface="Microsoft Yahei"/>
                <a:ea typeface="Microsoft Yahei"/>
                <a:cs typeface="Microsoft Yahei"/>
                <a:sym typeface="Microsoft Yahei"/>
              </a:rPr>
              <a:t>，</a:t>
            </a:r>
            <a:r>
              <a:rPr lang="en-US" sz="3000" b="1" u="sng">
                <a:solidFill>
                  <a:schemeClr val="lt1"/>
                </a:solidFill>
              </a:rPr>
              <a:t>18】</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16 “</a:t>
            </a:r>
            <a:r>
              <a:rPr lang="en-US" sz="3000" b="1">
                <a:solidFill>
                  <a:srgbClr val="FFFF00"/>
                </a:solidFill>
                <a:latin typeface="Microsoft Yahei"/>
                <a:ea typeface="Microsoft Yahei"/>
                <a:cs typeface="Microsoft Yahei"/>
                <a:sym typeface="Microsoft Yahei"/>
              </a:rPr>
              <a:t>　神爱世人，甚至将祂的独生子赐给他们，叫一切信祂的，不至灭亡，反得永生。</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For God so loved the world that He gave His only begotten Son, that whoever believes in Him should not perish but have everlasting life.</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18 </a:t>
            </a:r>
            <a:r>
              <a:rPr lang="en-US" sz="3000" b="1">
                <a:solidFill>
                  <a:srgbClr val="FFFF00"/>
                </a:solidFill>
                <a:latin typeface="Microsoft Yahei"/>
                <a:ea typeface="Microsoft Yahei"/>
                <a:cs typeface="Microsoft Yahei"/>
                <a:sym typeface="Microsoft Yahei"/>
              </a:rPr>
              <a:t>信祂的人，不被定罪；不信的人，罪已经定了，因为祂不信　神独生子的名。</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“He who believes in Him is not condemned; but he who does not believe is condemned already, because he has not believed in the name of the only begotten Son of God.</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63"/>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使徒行传</a:t>
            </a:r>
            <a:r>
              <a:rPr lang="en-US" sz="3000" b="1" u="sng">
                <a:solidFill>
                  <a:schemeClr val="lt1"/>
                </a:solidFill>
              </a:rPr>
              <a:t> Acts 10:42】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latin typeface="Microsoft Yahei"/>
                <a:ea typeface="Microsoft Yahei"/>
                <a:cs typeface="Microsoft Yahei"/>
                <a:sym typeface="Microsoft Yahei"/>
              </a:rPr>
              <a:t>祂吩咐我们传道给众人，证明祂是　神所立定的，要作审判活人死人的主。</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He commanded us to preach to the people, and to testify that it is He who was ordained by God to be Judge of the living and the dead.</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6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创世记</a:t>
            </a:r>
            <a:r>
              <a:rPr lang="en-US" sz="3000" b="1" u="sng">
                <a:solidFill>
                  <a:schemeClr val="lt1"/>
                </a:solidFill>
              </a:rPr>
              <a:t> Genesis 4:23-24】</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23 拉麦对他两个妻子说：“亚大、洗拉，听我的声音；拉麦的妻子细听我的话语：壮年人伤我，我把他杀了；少年人损我，我把他害了（或作“我杀壮士却伤自己；我害幼童却损本身”）。</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Then Lamech said to his wives: “Adah and Zillah, hear my voice; Wives of Lamech, listen to my speech! For I have killed a man for wounding me, Even a young man for hurting me.</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24 若杀该隐，遭报七倍；杀拉麦，必遭报七十七倍。”</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If Cain shall be avenged sevenfold, Then Lamech seventy-sevenfold.”</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75B5"/>
        </a:solidFill>
        <a:effectLst/>
      </p:bgPr>
    </p:bg>
    <p:spTree>
      <p:nvGrpSpPr>
        <p:cNvPr id="1" name="Shape 790"/>
        <p:cNvGrpSpPr/>
        <p:nvPr/>
      </p:nvGrpSpPr>
      <p:grpSpPr>
        <a:xfrm>
          <a:off x="0" y="0"/>
          <a:ext cx="0" cy="0"/>
          <a:chOff x="0" y="0"/>
          <a:chExt cx="0" cy="0"/>
        </a:xfrm>
      </p:grpSpPr>
      <p:sp>
        <p:nvSpPr>
          <p:cNvPr id="791" name="Google Shape;791;p47"/>
          <p:cNvSpPr txBox="1">
            <a:spLocks noGrp="1"/>
          </p:cNvSpPr>
          <p:nvPr>
            <p:ph type="ctrTitle"/>
          </p:nvPr>
        </p:nvSpPr>
        <p:spPr>
          <a:xfrm>
            <a:off x="133004" y="681644"/>
            <a:ext cx="8894617" cy="357447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00"/>
              </a:buClr>
              <a:buSzPts val="4600"/>
              <a:buFont typeface="Microsoft Yahei"/>
              <a:buNone/>
            </a:pPr>
            <a:r>
              <a:rPr lang="en-US" sz="4600" b="1" dirty="0" err="1">
                <a:solidFill>
                  <a:srgbClr val="FFFF00"/>
                </a:solidFill>
                <a:latin typeface="Microsoft Yahei"/>
                <a:ea typeface="Microsoft Yahei"/>
                <a:cs typeface="Microsoft Yahei"/>
                <a:sym typeface="Microsoft Yahei"/>
              </a:rPr>
              <a:t>主耶稣是审判主</a:t>
            </a:r>
            <a:r>
              <a:rPr lang="en-US" sz="4600" b="1" dirty="0">
                <a:solidFill>
                  <a:srgbClr val="FFFF00"/>
                </a:solidFill>
                <a:latin typeface="Microsoft Yahei"/>
                <a:ea typeface="Microsoft Yahei"/>
                <a:cs typeface="Microsoft Yahei"/>
                <a:sym typeface="Microsoft Yahei"/>
              </a:rPr>
              <a:t/>
            </a:r>
            <a:br>
              <a:rPr lang="en-US" sz="4600" b="1" dirty="0">
                <a:solidFill>
                  <a:srgbClr val="FFFF00"/>
                </a:solidFill>
                <a:latin typeface="Microsoft Yahei"/>
                <a:ea typeface="Microsoft Yahei"/>
                <a:cs typeface="Microsoft Yahei"/>
                <a:sym typeface="Microsoft Yahei"/>
              </a:rPr>
            </a:br>
            <a:r>
              <a:rPr lang="en-US" sz="4600" b="1" dirty="0">
                <a:solidFill>
                  <a:schemeClr val="lt1"/>
                </a:solidFill>
                <a:latin typeface="Microsoft Yahei"/>
                <a:ea typeface="Microsoft Yahei"/>
                <a:cs typeface="Microsoft Yahei"/>
                <a:sym typeface="Microsoft Yahei"/>
              </a:rPr>
              <a:t>Jesus The Judge</a:t>
            </a:r>
            <a:endParaRPr sz="4600" b="1" dirty="0">
              <a:solidFill>
                <a:schemeClr val="lt1"/>
              </a:solidFill>
            </a:endParaRPr>
          </a:p>
        </p:txBody>
      </p:sp>
      <p:sp>
        <p:nvSpPr>
          <p:cNvPr id="792" name="Google Shape;792;p47"/>
          <p:cNvSpPr txBox="1">
            <a:spLocks noGrp="1"/>
          </p:cNvSpPr>
          <p:nvPr>
            <p:ph type="subTitle" idx="1"/>
          </p:nvPr>
        </p:nvSpPr>
        <p:spPr>
          <a:xfrm>
            <a:off x="983511" y="5202238"/>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b="1">
                <a:solidFill>
                  <a:schemeClr val="lt1"/>
                </a:solidFill>
              </a:rPr>
              <a:t>Boise Chinese Christian Church </a:t>
            </a:r>
            <a:endParaRPr/>
          </a:p>
          <a:p>
            <a:pPr marL="0" lvl="0" indent="0" algn="ctr" rtl="0">
              <a:lnSpc>
                <a:spcPct val="90000"/>
              </a:lnSpc>
              <a:spcBef>
                <a:spcPts val="1000"/>
              </a:spcBef>
              <a:spcAft>
                <a:spcPts val="0"/>
              </a:spcAft>
              <a:buClr>
                <a:schemeClr val="lt1"/>
              </a:buClr>
              <a:buSzPts val="2400"/>
              <a:buNone/>
            </a:pPr>
            <a:r>
              <a:rPr lang="en-US" b="1">
                <a:solidFill>
                  <a:schemeClr val="lt1"/>
                </a:solidFill>
              </a:rPr>
              <a:t>4/28/2024</a:t>
            </a:r>
            <a:endParaRPr b="1">
              <a:solidFill>
                <a:schemeClr val="l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6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chemeClr val="lt1"/>
                </a:solidFill>
              </a:rPr>
              <a:t>歌罗西书 Colossians 3:25】</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latin typeface="Microsoft Yahei"/>
                <a:ea typeface="Microsoft Yahei"/>
                <a:cs typeface="Microsoft Yahei"/>
                <a:sym typeface="Microsoft Yahei"/>
              </a:rPr>
              <a:t>那行不义的，必受不义的报应，主并不偏待人。</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But he who does wrong will be repaid for what he has done, and there is no partiality.</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6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罗马书</a:t>
            </a:r>
            <a:r>
              <a:rPr lang="en-US" sz="3000" b="1" u="sng">
                <a:solidFill>
                  <a:schemeClr val="lt1"/>
                </a:solidFill>
              </a:rPr>
              <a:t> Romans 12:17-21】</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17 </a:t>
            </a:r>
            <a:r>
              <a:rPr lang="en-US" sz="3000" b="1">
                <a:solidFill>
                  <a:srgbClr val="FFFF00"/>
                </a:solidFill>
                <a:latin typeface="Microsoft Yahei"/>
                <a:ea typeface="Microsoft Yahei"/>
                <a:cs typeface="Microsoft Yahei"/>
                <a:sym typeface="Microsoft Yahei"/>
              </a:rPr>
              <a:t>不要以恶报恶。众人以为美的事，要留心去作。</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Repay no one evil for evil. Have regard for good things in the sight of all men.</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18 </a:t>
            </a:r>
            <a:r>
              <a:rPr lang="en-US" sz="3000" b="1">
                <a:solidFill>
                  <a:srgbClr val="FFFF00"/>
                </a:solidFill>
                <a:latin typeface="Microsoft Yahei"/>
                <a:ea typeface="Microsoft Yahei"/>
                <a:cs typeface="Microsoft Yahei"/>
                <a:sym typeface="Microsoft Yahei"/>
              </a:rPr>
              <a:t>若是能行，总要尽力与众人和睦。</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If it is possible, as much as depends on you, live peaceably with all men.</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19 亲爱的弟兄，不要自己伸冤，宁可让步，听凭主怒（或作“让人发怒”）。因为经上记着：“主说，伸冤在我，我必报应。” </a:t>
            </a:r>
            <a:r>
              <a:rPr lang="en-US" sz="3000" b="1">
                <a:solidFill>
                  <a:schemeClr val="lt1"/>
                </a:solidFill>
              </a:rPr>
              <a:t>Beloved, do not avenge yourselves, but rather give place to wrath; for it is written, “Vengeance is Mine, I will repay,” says the Lord.</a:t>
            </a:r>
            <a:endParaRPr sz="3200" b="1">
              <a:solidFill>
                <a:schemeClr val="l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6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罗马书</a:t>
            </a:r>
            <a:r>
              <a:rPr lang="en-US" sz="3000" b="1" u="sng">
                <a:solidFill>
                  <a:schemeClr val="lt1"/>
                </a:solidFill>
              </a:rPr>
              <a:t> Romans 12:17-21】</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20 所以，“你的仇敌若饿了，就给他吃；若渴了，就给他喝。因为你这样行，就是把炭火堆在他的头上。”</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Therefore “If your enemy is hungry, feed him; If he is thirsty, give him a drink; For in so doing you will heap coals of fire on his head.”</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21 </a:t>
            </a:r>
            <a:r>
              <a:rPr lang="en-US" sz="3000" b="1">
                <a:solidFill>
                  <a:srgbClr val="FFFF00"/>
                </a:solidFill>
                <a:latin typeface="Microsoft Yahei"/>
                <a:ea typeface="Microsoft Yahei"/>
                <a:cs typeface="Microsoft Yahei"/>
                <a:sym typeface="Microsoft Yahei"/>
              </a:rPr>
              <a:t>你不可为恶所胜，反要以善胜恶。</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Do not be overcome by evil, but overcome evil with good.</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6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彼得后书</a:t>
            </a:r>
            <a:r>
              <a:rPr lang="en-US" sz="3000" b="1" u="sng">
                <a:solidFill>
                  <a:schemeClr val="lt1"/>
                </a:solidFill>
              </a:rPr>
              <a:t> 2 Peter 3:10-14】</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10 </a:t>
            </a:r>
            <a:r>
              <a:rPr lang="en-US" sz="3000" b="1">
                <a:solidFill>
                  <a:srgbClr val="FFFF00"/>
                </a:solidFill>
                <a:latin typeface="Microsoft Yahei"/>
                <a:ea typeface="Microsoft Yahei"/>
                <a:cs typeface="Microsoft Yahei"/>
                <a:sym typeface="Microsoft Yahei"/>
              </a:rPr>
              <a:t>但主的日子要像贼来到一样，那日，天必大有响声废去，有形质的都要被烈火销化，地和其上的物都要烧尽了。</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But the day of the Lord will come as a thief in the night, in which the heavens will pass away with a great noise, and the elements will melt with fervent heat; both the earth and the works that are in it will be burned up.</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11 </a:t>
            </a:r>
            <a:r>
              <a:rPr lang="en-US" sz="3000" b="1">
                <a:solidFill>
                  <a:srgbClr val="FFFF00"/>
                </a:solidFill>
                <a:latin typeface="Microsoft Yahei"/>
                <a:ea typeface="Microsoft Yahei"/>
                <a:cs typeface="Microsoft Yahei"/>
                <a:sym typeface="Microsoft Yahei"/>
              </a:rPr>
              <a:t>这一切既然都要如此销化，你们为人该当怎样圣洁、怎样敬虔，</a:t>
            </a:r>
            <a:r>
              <a:rPr lang="en-US" sz="3000" b="1">
                <a:solidFill>
                  <a:schemeClr val="lt1"/>
                </a:solidFill>
              </a:rPr>
              <a:t>Therefore, since all these things will be dissolved, what manner of persons ought you to be in holy conduct and godliness,</a:t>
            </a:r>
            <a:endParaRPr sz="3200" b="1">
              <a:solidFill>
                <a:schemeClr val="l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6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彼得后书</a:t>
            </a:r>
            <a:r>
              <a:rPr lang="en-US" sz="3000" b="1" u="sng">
                <a:solidFill>
                  <a:schemeClr val="lt1"/>
                </a:solidFill>
              </a:rPr>
              <a:t> 2 Peter 3:10-14】</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12 </a:t>
            </a:r>
            <a:r>
              <a:rPr lang="en-US" sz="3000" b="1">
                <a:solidFill>
                  <a:srgbClr val="FFFF00"/>
                </a:solidFill>
                <a:latin typeface="Microsoft Yahei"/>
                <a:ea typeface="Microsoft Yahei"/>
                <a:cs typeface="Microsoft Yahei"/>
                <a:sym typeface="Microsoft Yahei"/>
              </a:rPr>
              <a:t>切切仰望　神的日子来到。在那日，天被火烧就销化了，有形质的都要被烈火熔化。</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looking for and hastening the coming of the day of God, because of which the heavens will be dissolved, being on fire, and the elements will melt with fervent heat?</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13 </a:t>
            </a:r>
            <a:r>
              <a:rPr lang="en-US" sz="3000" b="1">
                <a:solidFill>
                  <a:srgbClr val="FFFF00"/>
                </a:solidFill>
                <a:latin typeface="Microsoft Yahei"/>
                <a:ea typeface="Microsoft Yahei"/>
                <a:cs typeface="Microsoft Yahei"/>
                <a:sym typeface="Microsoft Yahei"/>
              </a:rPr>
              <a:t>但我们照祂的应许，盼望新天新地，有义居在其中。</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Nevertheless we, according to His promise, look for new heavens and a new earth in which righteousness dwells.</a:t>
            </a:r>
            <a:endParaRPr sz="3200" b="1">
              <a:solidFill>
                <a:schemeClr val="l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7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彼得后书</a:t>
            </a:r>
            <a:r>
              <a:rPr lang="en-US" sz="3000" b="1" u="sng">
                <a:solidFill>
                  <a:schemeClr val="lt1"/>
                </a:solidFill>
              </a:rPr>
              <a:t> 2 Peter 3:10-14】</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14 </a:t>
            </a:r>
            <a:r>
              <a:rPr lang="en-US" sz="3000" b="1">
                <a:solidFill>
                  <a:srgbClr val="FFFF00"/>
                </a:solidFill>
                <a:latin typeface="Microsoft Yahei"/>
                <a:ea typeface="Microsoft Yahei"/>
                <a:cs typeface="Microsoft Yahei"/>
                <a:sym typeface="Microsoft Yahei"/>
              </a:rPr>
              <a:t>亲爱的弟兄啊，你们既盼望这些事，就当殷勤，使自己没有玷污，无可指摘，安然见主。</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Therefore, beloved, looking forward to these things, be diligent to be found by Him in peace, without spot and blameless;</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71"/>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提摩太后书</a:t>
            </a:r>
            <a:r>
              <a:rPr lang="en-US" sz="3000" b="1" u="sng">
                <a:solidFill>
                  <a:schemeClr val="lt1"/>
                </a:solidFill>
              </a:rPr>
              <a:t> 2 Timothy 4:1-5】</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 </a:t>
            </a:r>
            <a:r>
              <a:rPr lang="en-US" sz="3000" b="1">
                <a:solidFill>
                  <a:srgbClr val="FFFF00"/>
                </a:solidFill>
                <a:latin typeface="Microsoft Yahei"/>
                <a:ea typeface="Microsoft Yahei"/>
                <a:cs typeface="Microsoft Yahei"/>
                <a:sym typeface="Microsoft Yahei"/>
              </a:rPr>
              <a:t>我在　神面前，并在将来审判活人死人的基督耶稣面前，凭着祂的显现和祂的国度嘱咐你，</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I charge you therefore before God and the Lord Jesus Christ, who will judge the living and the dead at His appearing and His kingdom:</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2 </a:t>
            </a:r>
            <a:r>
              <a:rPr lang="en-US" sz="3000" b="1">
                <a:solidFill>
                  <a:srgbClr val="FFFF00"/>
                </a:solidFill>
                <a:latin typeface="Microsoft Yahei"/>
                <a:ea typeface="Microsoft Yahei"/>
                <a:cs typeface="Microsoft Yahei"/>
                <a:sym typeface="Microsoft Yahei"/>
              </a:rPr>
              <a:t>务要传道，无论得时不得时，总要专心，并用百般的忍耐，各样的教训，责备人，警戒人，劝勉人。</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Preach the word! Be ready in season and out of season. Convince, rebuke, exhort, with all longsuffering and teaching.</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72"/>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提摩太后书</a:t>
            </a:r>
            <a:r>
              <a:rPr lang="en-US" sz="3000" b="1" u="sng">
                <a:solidFill>
                  <a:schemeClr val="lt1"/>
                </a:solidFill>
              </a:rPr>
              <a:t> 2 Timothy 4:1-5】</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3 </a:t>
            </a:r>
            <a:r>
              <a:rPr lang="en-US" sz="3000" b="1">
                <a:solidFill>
                  <a:srgbClr val="FFFF00"/>
                </a:solidFill>
                <a:latin typeface="Microsoft Yahei"/>
                <a:ea typeface="Microsoft Yahei"/>
                <a:cs typeface="Microsoft Yahei"/>
                <a:sym typeface="Microsoft Yahei"/>
              </a:rPr>
              <a:t>因为时候要到，人必厌烦纯正的道理，耳朵发痒，就随从自己的情欲，增添好些师傅，</a:t>
            </a:r>
            <a:r>
              <a:rPr lang="en-US" sz="3000" b="1">
                <a:solidFill>
                  <a:schemeClr val="lt1"/>
                </a:solidFill>
              </a:rPr>
              <a:t>For the time will come when they will not endure sound doctrine, but according to their own desires, because they have itching ears, they will heap up for themselves teachers;</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 </a:t>
            </a:r>
            <a:r>
              <a:rPr lang="en-US" sz="3000" b="1">
                <a:solidFill>
                  <a:srgbClr val="FFFF00"/>
                </a:solidFill>
                <a:latin typeface="Microsoft Yahei"/>
                <a:ea typeface="Microsoft Yahei"/>
                <a:cs typeface="Microsoft Yahei"/>
                <a:sym typeface="Microsoft Yahei"/>
              </a:rPr>
              <a:t>并且掩耳不听真道，偏向荒渺的言语。</a:t>
            </a:r>
            <a:r>
              <a:rPr lang="en-US" sz="3000" b="1">
                <a:solidFill>
                  <a:schemeClr val="lt1"/>
                </a:solidFill>
              </a:rPr>
              <a:t>and they will turn their ears away from the truth, and be turned aside to fables.</a:t>
            </a:r>
            <a:endParaRPr/>
          </a:p>
          <a:p>
            <a:pPr marL="0" lvl="0" indent="0" algn="l" rtl="0">
              <a:lnSpc>
                <a:spcPct val="100000"/>
              </a:lnSpc>
              <a:spcBef>
                <a:spcPts val="1000"/>
              </a:spcBef>
              <a:spcAft>
                <a:spcPts val="0"/>
              </a:spcAft>
              <a:buClr>
                <a:srgbClr val="FFFF00"/>
              </a:buClr>
              <a:buSzPts val="3000"/>
              <a:buNone/>
            </a:pPr>
            <a:r>
              <a:rPr lang="en-US" sz="3000" b="1">
                <a:solidFill>
                  <a:srgbClr val="FFFF00"/>
                </a:solidFill>
              </a:rPr>
              <a:t>5 </a:t>
            </a:r>
            <a:r>
              <a:rPr lang="en-US" sz="3000" b="1">
                <a:solidFill>
                  <a:srgbClr val="FFFF00"/>
                </a:solidFill>
                <a:latin typeface="Microsoft Yahei"/>
                <a:ea typeface="Microsoft Yahei"/>
                <a:cs typeface="Microsoft Yahei"/>
                <a:sym typeface="Microsoft Yahei"/>
              </a:rPr>
              <a:t>你却要凡事谨慎，忍受苦难，作传道的工夫，尽你的职分。</a:t>
            </a:r>
            <a:r>
              <a:rPr lang="en-US" sz="3000" b="1">
                <a:solidFill>
                  <a:schemeClr val="lt1"/>
                </a:solidFill>
              </a:rPr>
              <a:t>But you be watchful in all things, endure afflictions, do the work of an evangelist, fulfill your ministry.</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73"/>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提摩太后书</a:t>
            </a:r>
            <a:r>
              <a:rPr lang="en-US" sz="3000" b="1" u="sng">
                <a:solidFill>
                  <a:schemeClr val="lt1"/>
                </a:solidFill>
              </a:rPr>
              <a:t> 2 Timothy 4:1-5】</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 </a:t>
            </a:r>
            <a:r>
              <a:rPr lang="en-US" sz="3000" b="1">
                <a:solidFill>
                  <a:srgbClr val="FFFF00"/>
                </a:solidFill>
                <a:latin typeface="Microsoft Yahei"/>
                <a:ea typeface="Microsoft Yahei"/>
                <a:cs typeface="Microsoft Yahei"/>
                <a:sym typeface="Microsoft Yahei"/>
              </a:rPr>
              <a:t>我在　神面前，并在将来审判活人死人的基督耶稣面前，凭着祂的显现和祂的国度嘱咐你，</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I charge you therefore before God and the Lord Jesus Christ, who will judge the living and the dead at His appearing and His kingdom:</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2 </a:t>
            </a:r>
            <a:r>
              <a:rPr lang="en-US" sz="3000" b="1">
                <a:solidFill>
                  <a:srgbClr val="FFFF00"/>
                </a:solidFill>
                <a:latin typeface="Microsoft Yahei"/>
                <a:ea typeface="Microsoft Yahei"/>
                <a:cs typeface="Microsoft Yahei"/>
                <a:sym typeface="Microsoft Yahei"/>
              </a:rPr>
              <a:t>务要传道，无论得时不得时，总要专心，并用百般的忍耐，各样的教训，责备人，警戒人，劝勉人。</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Preach the word! Be ready in season and out of season. Convince, rebuke, exhort, with all longsuffering and teaching.</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7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提摩太后书</a:t>
            </a:r>
            <a:r>
              <a:rPr lang="en-US" sz="3000" b="1" u="sng">
                <a:solidFill>
                  <a:schemeClr val="lt1"/>
                </a:solidFill>
              </a:rPr>
              <a:t> 2 Timothy 4:1-5】</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3 </a:t>
            </a:r>
            <a:r>
              <a:rPr lang="en-US" sz="3000" b="1">
                <a:solidFill>
                  <a:srgbClr val="FFFF00"/>
                </a:solidFill>
                <a:latin typeface="Microsoft Yahei"/>
                <a:ea typeface="Microsoft Yahei"/>
                <a:cs typeface="Microsoft Yahei"/>
                <a:sym typeface="Microsoft Yahei"/>
              </a:rPr>
              <a:t>因为时候要到，人必厌烦纯正的道理，耳朵发痒，就随从自己的情欲，增添好些师傅，</a:t>
            </a:r>
            <a:r>
              <a:rPr lang="en-US" sz="3000" b="1">
                <a:solidFill>
                  <a:schemeClr val="lt1"/>
                </a:solidFill>
              </a:rPr>
              <a:t>For the time will come when they will not endure sound doctrine, but according to their own desires, because they have itching ears, they will heap up for themselves teachers;</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 </a:t>
            </a:r>
            <a:r>
              <a:rPr lang="en-US" sz="3000" b="1">
                <a:solidFill>
                  <a:srgbClr val="FFFF00"/>
                </a:solidFill>
                <a:latin typeface="Microsoft Yahei"/>
                <a:ea typeface="Microsoft Yahei"/>
                <a:cs typeface="Microsoft Yahei"/>
                <a:sym typeface="Microsoft Yahei"/>
              </a:rPr>
              <a:t>并且掩耳不听真道，偏向荒渺的言语。</a:t>
            </a:r>
            <a:r>
              <a:rPr lang="en-US" sz="3000" b="1">
                <a:solidFill>
                  <a:schemeClr val="lt1"/>
                </a:solidFill>
              </a:rPr>
              <a:t>and they will turn their ears away from the truth, and be turned aside to fables.</a:t>
            </a:r>
            <a:endParaRPr/>
          </a:p>
          <a:p>
            <a:pPr marL="0" lvl="0" indent="0" algn="l" rtl="0">
              <a:lnSpc>
                <a:spcPct val="100000"/>
              </a:lnSpc>
              <a:spcBef>
                <a:spcPts val="1000"/>
              </a:spcBef>
              <a:spcAft>
                <a:spcPts val="0"/>
              </a:spcAft>
              <a:buClr>
                <a:srgbClr val="FFFF00"/>
              </a:buClr>
              <a:buSzPts val="3000"/>
              <a:buNone/>
            </a:pPr>
            <a:r>
              <a:rPr lang="en-US" sz="3000" b="1">
                <a:solidFill>
                  <a:srgbClr val="FFFF00"/>
                </a:solidFill>
              </a:rPr>
              <a:t>5 </a:t>
            </a:r>
            <a:r>
              <a:rPr lang="en-US" sz="3000" b="1">
                <a:solidFill>
                  <a:srgbClr val="FFFF00"/>
                </a:solidFill>
                <a:latin typeface="Microsoft Yahei"/>
                <a:ea typeface="Microsoft Yahei"/>
                <a:cs typeface="Microsoft Yahei"/>
                <a:sym typeface="Microsoft Yahei"/>
              </a:rPr>
              <a:t>你却要凡事谨慎，忍受苦难，作传道的工夫，尽你的职分。</a:t>
            </a:r>
            <a:r>
              <a:rPr lang="en-US" sz="3000" b="1">
                <a:solidFill>
                  <a:schemeClr val="lt1"/>
                </a:solidFill>
              </a:rPr>
              <a:t>But you be watchful in all things, endure afflictions, do the work of an evangelist, fulfill your ministry.</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使徒行传</a:t>
            </a:r>
            <a:r>
              <a:rPr lang="en-US" sz="3000" b="1" u="sng">
                <a:solidFill>
                  <a:schemeClr val="lt1"/>
                </a:solidFill>
              </a:rPr>
              <a:t> Acts 10:39-43】</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39 </a:t>
            </a:r>
            <a:r>
              <a:rPr lang="en-US" sz="3000" b="1">
                <a:solidFill>
                  <a:srgbClr val="FFFF00"/>
                </a:solidFill>
                <a:latin typeface="Microsoft Yahei"/>
                <a:ea typeface="Microsoft Yahei"/>
                <a:cs typeface="Microsoft Yahei"/>
                <a:sym typeface="Microsoft Yahei"/>
              </a:rPr>
              <a:t>祂在犹太人之地并耶路撒冷所行的一切事，有我们作见证。他们竟把祂挂在木头上杀了。</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we are witnesses of all things which He did both in the land of the Jews and in Jerusalem, whom they killed by hanging on a tree.</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40 </a:t>
            </a:r>
            <a:r>
              <a:rPr lang="en-US" sz="3000" b="1">
                <a:solidFill>
                  <a:srgbClr val="FFFF00"/>
                </a:solidFill>
                <a:latin typeface="Microsoft Yahei"/>
                <a:ea typeface="Microsoft Yahei"/>
                <a:cs typeface="Microsoft Yahei"/>
                <a:sym typeface="Microsoft Yahei"/>
              </a:rPr>
              <a:t>第三日，　神叫祂复活，显现出来。</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Him God raised up on the third day, and showed Him openly, sion of sins.”</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75"/>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诗篇</a:t>
            </a:r>
            <a:r>
              <a:rPr lang="en-US" sz="3000" b="1" u="sng">
                <a:solidFill>
                  <a:schemeClr val="lt1"/>
                </a:solidFill>
              </a:rPr>
              <a:t> Psalms 2:10-12】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10 </a:t>
            </a:r>
            <a:r>
              <a:rPr lang="en-US" sz="3000" b="1">
                <a:solidFill>
                  <a:srgbClr val="FFFF00"/>
                </a:solidFill>
                <a:latin typeface="Microsoft Yahei"/>
                <a:ea typeface="Microsoft Yahei"/>
                <a:cs typeface="Microsoft Yahei"/>
                <a:sym typeface="Microsoft Yahei"/>
              </a:rPr>
              <a:t>现在，你们君王应当省悟，你们世上的审判官该受管教。</a:t>
            </a:r>
            <a:endParaRPr sz="3000" b="1">
              <a:solidFill>
                <a:srgbClr val="FFFF00"/>
              </a:solidFill>
            </a:endParaRPr>
          </a:p>
          <a:p>
            <a:pPr marL="0" lvl="0" indent="0" algn="l" rtl="0">
              <a:lnSpc>
                <a:spcPct val="100000"/>
              </a:lnSpc>
              <a:spcBef>
                <a:spcPts val="1000"/>
              </a:spcBef>
              <a:spcAft>
                <a:spcPts val="0"/>
              </a:spcAft>
              <a:buClr>
                <a:schemeClr val="lt1"/>
              </a:buClr>
              <a:buSzPts val="3000"/>
              <a:buNone/>
            </a:pPr>
            <a:r>
              <a:rPr lang="en-US" sz="3000" b="1">
                <a:solidFill>
                  <a:schemeClr val="lt1"/>
                </a:solidFill>
              </a:rPr>
              <a:t>Now therefore, be wise, O kings; Be instructed, you judges of the earth.</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11 </a:t>
            </a:r>
            <a:r>
              <a:rPr lang="en-US" sz="3000" b="1">
                <a:solidFill>
                  <a:srgbClr val="FFFF00"/>
                </a:solidFill>
                <a:latin typeface="Microsoft Yahei"/>
                <a:ea typeface="Microsoft Yahei"/>
                <a:cs typeface="Microsoft Yahei"/>
                <a:sym typeface="Microsoft Yahei"/>
              </a:rPr>
              <a:t>当存畏惧侍奉耶和华，又当存战兢而快乐；</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Serve the Lord with fear, And rejoice with trembling.</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12 </a:t>
            </a:r>
            <a:r>
              <a:rPr lang="en-US" sz="3000" b="1">
                <a:solidFill>
                  <a:srgbClr val="FFFF00"/>
                </a:solidFill>
                <a:latin typeface="Microsoft Yahei"/>
                <a:ea typeface="Microsoft Yahei"/>
                <a:cs typeface="Microsoft Yahei"/>
                <a:sym typeface="Microsoft Yahei"/>
              </a:rPr>
              <a:t>当以嘴亲子，恐怕祂发怒，你们便在道中灭亡，因为祂的怒气快要发作。凡投靠祂的，都是有福的。</a:t>
            </a:r>
            <a:endParaRPr sz="3000" b="1">
              <a:solidFill>
                <a:srgbClr val="FFFF00"/>
              </a:solidFill>
            </a:endParaRPr>
          </a:p>
          <a:p>
            <a:pPr marL="0" lvl="0" indent="0" algn="l" rtl="0">
              <a:lnSpc>
                <a:spcPct val="100000"/>
              </a:lnSpc>
              <a:spcBef>
                <a:spcPts val="1000"/>
              </a:spcBef>
              <a:spcAft>
                <a:spcPts val="0"/>
              </a:spcAft>
              <a:buClr>
                <a:schemeClr val="lt1"/>
              </a:buClr>
              <a:buSzPts val="3000"/>
              <a:buNone/>
            </a:pPr>
            <a:r>
              <a:rPr lang="en-US" sz="3000" b="1">
                <a:solidFill>
                  <a:schemeClr val="lt1"/>
                </a:solidFill>
              </a:rPr>
              <a:t>Kiss the Son, lest  He be angry, And you perish in the way, When His wrath is kindled but a little. Blessed are all those who put their trust in Him.</a:t>
            </a:r>
            <a:endParaRPr/>
          </a:p>
          <a:p>
            <a:pPr marL="0" lvl="0" indent="0" algn="l" rtl="0">
              <a:lnSpc>
                <a:spcPct val="112000"/>
              </a:lnSpc>
              <a:spcBef>
                <a:spcPts val="1000"/>
              </a:spcBef>
              <a:spcAft>
                <a:spcPts val="0"/>
              </a:spcAft>
              <a:buClr>
                <a:schemeClr val="dk1"/>
              </a:buClr>
              <a:buSzPts val="3200"/>
              <a:buNone/>
            </a:pPr>
            <a:endParaRPr sz="3200" b="1">
              <a:solidFill>
                <a:schemeClr val="l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76"/>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启示录</a:t>
            </a:r>
            <a:r>
              <a:rPr lang="en-US" sz="3000" b="1" u="sng">
                <a:solidFill>
                  <a:schemeClr val="lt1"/>
                </a:solidFill>
              </a:rPr>
              <a:t> Revelation 22】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6 天使又对我说：“这些话是真实可信的。主就是众先知被感之灵的　神，差遣祂的使者，将那必要快成的事指示祂仆人：</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Then he said to me, “These words are faithful and true.” And the Lord God of the holy prophets sent His angel to show His servants the things which must shortly take place.</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7 ‘看哪，我必快来。凡遵守这书上预言的有福了！’” </a:t>
            </a:r>
            <a:r>
              <a:rPr lang="en-US" sz="3000" b="1">
                <a:solidFill>
                  <a:schemeClr val="lt1"/>
                </a:solidFill>
              </a:rPr>
              <a:t>“Behold, I am coming quickly! Blessed is he who keeps the words of the prophecy of this book.”</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77"/>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启示录</a:t>
            </a:r>
            <a:r>
              <a:rPr lang="en-US" sz="3000" b="1" u="sng">
                <a:solidFill>
                  <a:schemeClr val="lt1"/>
                </a:solidFill>
              </a:rPr>
              <a:t> Revelation 22】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12 “</a:t>
            </a:r>
            <a:r>
              <a:rPr lang="en-US" sz="3000" b="1">
                <a:solidFill>
                  <a:srgbClr val="FFFF00"/>
                </a:solidFill>
                <a:latin typeface="Microsoft Yahei"/>
                <a:ea typeface="Microsoft Yahei"/>
                <a:cs typeface="Microsoft Yahei"/>
                <a:sym typeface="Microsoft Yahei"/>
              </a:rPr>
              <a:t>看哪，我必快来。赏罚在我，要照各人所行的报应他。</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behold, I am coming quickly, and My reward is with Me, to give to every one according to his work.</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13 我是阿拉法，我是俄梅戛；我是首先的，我是末后的；我是初，我是终。”</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I am the Alpha and the Omega, the Beginning and the End, the First and the Last.”</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78"/>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启示录</a:t>
            </a:r>
            <a:r>
              <a:rPr lang="en-US" sz="3000" b="1" u="sng">
                <a:solidFill>
                  <a:schemeClr val="lt1"/>
                </a:solidFill>
              </a:rPr>
              <a:t> Revelation 22】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14 </a:t>
            </a:r>
            <a:r>
              <a:rPr lang="en-US" sz="3000" b="1">
                <a:solidFill>
                  <a:srgbClr val="FFFF00"/>
                </a:solidFill>
                <a:latin typeface="Microsoft Yahei"/>
                <a:ea typeface="Microsoft Yahei"/>
                <a:cs typeface="Microsoft Yahei"/>
                <a:sym typeface="Microsoft Yahei"/>
              </a:rPr>
              <a:t>那些洗净自己衣服的有福了！可得权柄能到生命树那里，也能从门进城。</a:t>
            </a:r>
            <a:endParaRPr sz="3000" b="1">
              <a:solidFill>
                <a:srgbClr val="FFFF00"/>
              </a:solidFill>
            </a:endParaRPr>
          </a:p>
          <a:p>
            <a:pPr marL="0" lvl="0" indent="0" algn="l" rtl="0">
              <a:lnSpc>
                <a:spcPct val="100000"/>
              </a:lnSpc>
              <a:spcBef>
                <a:spcPts val="1000"/>
              </a:spcBef>
              <a:spcAft>
                <a:spcPts val="0"/>
              </a:spcAft>
              <a:buClr>
                <a:schemeClr val="lt1"/>
              </a:buClr>
              <a:buSzPts val="3000"/>
              <a:buNone/>
            </a:pPr>
            <a:r>
              <a:rPr lang="en-US" sz="3000" b="1">
                <a:solidFill>
                  <a:schemeClr val="lt1"/>
                </a:solidFill>
              </a:rPr>
              <a:t>Blessed are those who do His commandments, that they may have the right to the tree of life, and may enter through the gates into the city.</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20 证明这事的说：“是了，我必快来。”阿们！主耶稣啊，我愿你来！</a:t>
            </a:r>
            <a:endParaRPr sz="3000" b="1">
              <a:solidFill>
                <a:srgbClr val="FFFF00"/>
              </a:solidFill>
            </a:endParaRPr>
          </a:p>
          <a:p>
            <a:pPr marL="0" lvl="0" indent="0" algn="l" rtl="0">
              <a:lnSpc>
                <a:spcPct val="100000"/>
              </a:lnSpc>
              <a:spcBef>
                <a:spcPts val="1000"/>
              </a:spcBef>
              <a:spcAft>
                <a:spcPts val="0"/>
              </a:spcAft>
              <a:buClr>
                <a:schemeClr val="lt1"/>
              </a:buClr>
              <a:buSzPts val="3000"/>
              <a:buNone/>
            </a:pPr>
            <a:r>
              <a:rPr lang="en-US" sz="3000" b="1">
                <a:solidFill>
                  <a:schemeClr val="lt1"/>
                </a:solidFill>
              </a:rPr>
              <a:t>He who testifies to these things says, “Surely I am coming quickly.” Amen. Even so, come, Lord Jesus!</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21 </a:t>
            </a:r>
            <a:r>
              <a:rPr lang="en-US" sz="3000" b="1">
                <a:solidFill>
                  <a:srgbClr val="FFFF00"/>
                </a:solidFill>
                <a:latin typeface="Microsoft Yahei"/>
                <a:ea typeface="Microsoft Yahei"/>
                <a:cs typeface="Microsoft Yahei"/>
                <a:sym typeface="Microsoft Yahei"/>
              </a:rPr>
              <a:t>愿主耶稣的恩惠常与众圣徒同在。阿们！</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The grace of our Lord Jesus Christ be with you all. Amen.</a:t>
            </a:r>
            <a:endParaRPr/>
          </a:p>
          <a:p>
            <a:pPr marL="0" lvl="0" indent="0" algn="l" rtl="0">
              <a:lnSpc>
                <a:spcPct val="112000"/>
              </a:lnSpc>
              <a:spcBef>
                <a:spcPts val="1000"/>
              </a:spcBef>
              <a:spcAft>
                <a:spcPts val="0"/>
              </a:spcAft>
              <a:buClr>
                <a:schemeClr val="dk1"/>
              </a:buClr>
              <a:buSzPts val="3000"/>
              <a:buNone/>
            </a:pPr>
            <a:endParaRPr sz="3000" b="1">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49"/>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使徒行传</a:t>
            </a:r>
            <a:r>
              <a:rPr lang="en-US" sz="3000" b="1" u="sng">
                <a:solidFill>
                  <a:schemeClr val="lt1"/>
                </a:solidFill>
              </a:rPr>
              <a:t> Acts 10:39-43】</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41 </a:t>
            </a:r>
            <a:r>
              <a:rPr lang="en-US" sz="3000" b="1">
                <a:solidFill>
                  <a:srgbClr val="FFFF00"/>
                </a:solidFill>
                <a:latin typeface="Microsoft Yahei"/>
                <a:ea typeface="Microsoft Yahei"/>
                <a:cs typeface="Microsoft Yahei"/>
                <a:sym typeface="Microsoft Yahei"/>
              </a:rPr>
              <a:t>不是显现给众人看，乃是显现给　神预先所拣选为祂作见证的人看，就是我们这些在祂从死里复活以后和祂同吃同喝的人。</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not to all the people, but to witnesses chosen before by God, even to us who ate and drank with Him after He arose from the dead.</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42 </a:t>
            </a:r>
            <a:r>
              <a:rPr lang="en-US" sz="3000" b="1">
                <a:solidFill>
                  <a:srgbClr val="FFFF00"/>
                </a:solidFill>
                <a:latin typeface="Microsoft Yahei"/>
                <a:ea typeface="Microsoft Yahei"/>
                <a:cs typeface="Microsoft Yahei"/>
                <a:sym typeface="Microsoft Yahei"/>
              </a:rPr>
              <a:t>祂吩咐我们传道给众人，证明祂是　神所立定的，要作审判活人死人的主。</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He commanded us to preach to the people, and to testify that it is He who was ordained by God to be Judge of the living and the dead.</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50"/>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使徒行传</a:t>
            </a:r>
            <a:r>
              <a:rPr lang="en-US" sz="3000" b="1" u="sng">
                <a:solidFill>
                  <a:schemeClr val="lt1"/>
                </a:solidFill>
              </a:rPr>
              <a:t> Acts 10:39-43】</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43 众先知也为祂作见证，说：‘凡信祂的人，必因祂的名得蒙赦罪。’”</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To Him all the prophets witness that, through His name, whoever believes in Him will receive remission of sins.”</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51"/>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使徒行传</a:t>
            </a:r>
            <a:r>
              <a:rPr lang="en-US" sz="3000" b="1" u="sng">
                <a:solidFill>
                  <a:schemeClr val="lt1"/>
                </a:solidFill>
              </a:rPr>
              <a:t> Acts 10:42】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latin typeface="Microsoft Yahei"/>
                <a:ea typeface="Microsoft Yahei"/>
                <a:cs typeface="Microsoft Yahei"/>
                <a:sym typeface="Microsoft Yahei"/>
              </a:rPr>
              <a:t>祂吩咐我们传道给众人，证明祂是　神所立定的，要作审判活人死人的主。</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He commanded us to preach to the people, and to testify that it is He who was ordained by God to be Judge of the living and the dead.</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52"/>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启示录</a:t>
            </a:r>
            <a:r>
              <a:rPr lang="en-US" sz="3000" b="1" u="sng">
                <a:solidFill>
                  <a:schemeClr val="lt1"/>
                </a:solidFill>
              </a:rPr>
              <a:t> Revelation 22:12-13】</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12 “</a:t>
            </a:r>
            <a:r>
              <a:rPr lang="en-US" sz="3000" b="1">
                <a:solidFill>
                  <a:srgbClr val="FFFF00"/>
                </a:solidFill>
                <a:latin typeface="Microsoft Yahei"/>
                <a:ea typeface="Microsoft Yahei"/>
                <a:cs typeface="Microsoft Yahei"/>
                <a:sym typeface="Microsoft Yahei"/>
              </a:rPr>
              <a:t>看哪，我必快来。赏罚在我，要照各人所行的报应他。</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behold, I am coming quickly, and My reward is with Me, to give to every one according to his work.</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13 我是阿拉法，我是俄梅戛；我是首先的，我是末后的；我是初，我是终。”</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I am the Alpha and the Omega, the Beginning and the End, the First and the Last.”</a:t>
            </a:r>
            <a:endParaRPr/>
          </a:p>
          <a:p>
            <a:pPr marL="0" lvl="0" indent="0" algn="l" rtl="0">
              <a:lnSpc>
                <a:spcPct val="112000"/>
              </a:lnSpc>
              <a:spcBef>
                <a:spcPts val="1000"/>
              </a:spcBef>
              <a:spcAft>
                <a:spcPts val="0"/>
              </a:spcAft>
              <a:buClr>
                <a:schemeClr val="dk1"/>
              </a:buClr>
              <a:buSzPts val="3000"/>
              <a:buNone/>
            </a:pPr>
            <a:endParaRPr sz="3000" b="1">
              <a:solidFill>
                <a:schemeClr val="l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53"/>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使徒行传</a:t>
            </a:r>
            <a:r>
              <a:rPr lang="en-US" sz="3000" b="1" u="sng">
                <a:solidFill>
                  <a:schemeClr val="lt1"/>
                </a:solidFill>
              </a:rPr>
              <a:t> Acts 17:30-32】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30 </a:t>
            </a:r>
            <a:r>
              <a:rPr lang="en-US" sz="3000" b="1">
                <a:solidFill>
                  <a:srgbClr val="FFFF00"/>
                </a:solidFill>
                <a:latin typeface="Microsoft Yahei"/>
                <a:ea typeface="Microsoft Yahei"/>
                <a:cs typeface="Microsoft Yahei"/>
                <a:sym typeface="Microsoft Yahei"/>
              </a:rPr>
              <a:t>世人蒙昧无知的时候，　神并不监察，如今却吩咐各处的人都要悔改。</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Truly, these times of ignorance God overlooked, but now commands all men everywhere to repent,</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31 因为祂已经定了日子，要藉着祂所设立的人按公义审判天下，并且叫祂从死里复活，给万人作可信的凭据。” </a:t>
            </a:r>
            <a:endParaRPr sz="3000" b="1">
              <a:solidFill>
                <a:srgbClr val="FFFF00"/>
              </a:solidFill>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because He has appointed a day on which He will judge the world in righteousness by the Man whom He has ordained. He has given assurance of this to all by raising Him from the dead.”</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54"/>
          <p:cNvSpPr txBox="1">
            <a:spLocks noGrp="1"/>
          </p:cNvSpPr>
          <p:nvPr>
            <p:ph type="subTitle" idx="1"/>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000"/>
              <a:buNone/>
            </a:pPr>
            <a:r>
              <a:rPr lang="en-US" sz="3000" b="1" u="sng">
                <a:solidFill>
                  <a:schemeClr val="lt1"/>
                </a:solidFill>
                <a:latin typeface="Microsoft Yahei"/>
                <a:ea typeface="Microsoft Yahei"/>
                <a:cs typeface="Microsoft Yahei"/>
                <a:sym typeface="Microsoft Yahei"/>
              </a:rPr>
              <a:t>【</a:t>
            </a:r>
            <a:r>
              <a:rPr lang="en-US" sz="3000" b="1" u="sng">
                <a:solidFill>
                  <a:srgbClr val="FFFF00"/>
                </a:solidFill>
                <a:latin typeface="Microsoft Yahei"/>
                <a:ea typeface="Microsoft Yahei"/>
                <a:cs typeface="Microsoft Yahei"/>
                <a:sym typeface="Microsoft Yahei"/>
              </a:rPr>
              <a:t>使徒行传</a:t>
            </a:r>
            <a:r>
              <a:rPr lang="en-US" sz="3000" b="1" u="sng">
                <a:solidFill>
                  <a:schemeClr val="lt1"/>
                </a:solidFill>
              </a:rPr>
              <a:t> Acts 17:30-32】</a:t>
            </a:r>
            <a:endParaRPr/>
          </a:p>
          <a:p>
            <a:pPr marL="0" lvl="0" indent="0" algn="l" rtl="0">
              <a:lnSpc>
                <a:spcPct val="112000"/>
              </a:lnSpc>
              <a:spcBef>
                <a:spcPts val="1000"/>
              </a:spcBef>
              <a:spcAft>
                <a:spcPts val="0"/>
              </a:spcAft>
              <a:buClr>
                <a:srgbClr val="FFFF00"/>
              </a:buClr>
              <a:buSzPts val="3000"/>
              <a:buNone/>
            </a:pPr>
            <a:r>
              <a:rPr lang="en-US" sz="3000" b="1">
                <a:solidFill>
                  <a:srgbClr val="FFFF00"/>
                </a:solidFill>
              </a:rPr>
              <a:t>32 众人听见从死里复活的话，就有讥诮他的，又有人说：“我们再听你讲这个吧！”</a:t>
            </a:r>
            <a:endParaRPr/>
          </a:p>
          <a:p>
            <a:pPr marL="0" lvl="0" indent="0" algn="l" rtl="0">
              <a:lnSpc>
                <a:spcPct val="112000"/>
              </a:lnSpc>
              <a:spcBef>
                <a:spcPts val="1000"/>
              </a:spcBef>
              <a:spcAft>
                <a:spcPts val="0"/>
              </a:spcAft>
              <a:buClr>
                <a:schemeClr val="lt1"/>
              </a:buClr>
              <a:buSzPts val="3000"/>
              <a:buNone/>
            </a:pPr>
            <a:r>
              <a:rPr lang="en-US" sz="3000" b="1">
                <a:solidFill>
                  <a:schemeClr val="lt1"/>
                </a:solidFill>
              </a:rPr>
              <a:t>And when they heard of the resurrection of the dead, some mocked, while others said, “We will hear you again on this matter.”</a:t>
            </a:r>
            <a:endParaRPr/>
          </a:p>
          <a:p>
            <a:pPr marL="0" lvl="0" indent="0" algn="l" rtl="0">
              <a:lnSpc>
                <a:spcPct val="112000"/>
              </a:lnSpc>
              <a:spcBef>
                <a:spcPts val="1000"/>
              </a:spcBef>
              <a:spcAft>
                <a:spcPts val="0"/>
              </a:spcAft>
              <a:buClr>
                <a:schemeClr val="dk1"/>
              </a:buClr>
              <a:buSzPts val="3000"/>
              <a:buNone/>
            </a:pPr>
            <a:endParaRPr sz="3000" b="1">
              <a:solidFill>
                <a:schemeClr val="l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1611</Words>
  <Application>Microsoft Office PowerPoint</Application>
  <PresentationFormat>On-screen Show (4:3)</PresentationFormat>
  <Paragraphs>148</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KaiTi</vt:lpstr>
      <vt:lpstr>Microsoft YaHei</vt:lpstr>
      <vt:lpstr>Calibri</vt:lpstr>
      <vt:lpstr>Garamond</vt:lpstr>
      <vt:lpstr>Office 主题</vt:lpstr>
      <vt:lpstr>1_Default Design</vt:lpstr>
      <vt:lpstr>PowerPoint Presentation</vt:lpstr>
      <vt:lpstr>主耶稣是审判主 Jesus The Judge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Fwu-Shan Shieh</dc:creator>
  <cp:lastModifiedBy>BCCC</cp:lastModifiedBy>
  <cp:revision>2</cp:revision>
  <dcterms:created xsi:type="dcterms:W3CDTF">2005-10-06T16:33:29Z</dcterms:created>
  <dcterms:modified xsi:type="dcterms:W3CDTF">2024-04-28T18:06:50Z</dcterms:modified>
</cp:coreProperties>
</file>