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382B0-B7B1-482D-A1C2-66765F8C1E5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0C333-C958-4491-93DF-51B28802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332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4595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0" name="Google Shape;7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17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48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70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20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89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279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020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2B8-312D-46BF-A9DE-9B96A6B249B7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5D0C-2051-475C-AC8A-C83374C1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2B8-312D-46BF-A9DE-9B96A6B249B7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5D0C-2051-475C-AC8A-C83374C1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2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2B8-312D-46BF-A9DE-9B96A6B249B7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5D0C-2051-475C-AC8A-C83374C1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1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2B8-312D-46BF-A9DE-9B96A6B249B7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5D0C-2051-475C-AC8A-C83374C1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6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2B8-312D-46BF-A9DE-9B96A6B249B7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5D0C-2051-475C-AC8A-C83374C1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2B8-312D-46BF-A9DE-9B96A6B249B7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5D0C-2051-475C-AC8A-C83374C1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3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2B8-312D-46BF-A9DE-9B96A6B249B7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5D0C-2051-475C-AC8A-C83374C1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2B8-312D-46BF-A9DE-9B96A6B249B7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5D0C-2051-475C-AC8A-C83374C1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5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2B8-312D-46BF-A9DE-9B96A6B249B7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5D0C-2051-475C-AC8A-C83374C1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2B8-312D-46BF-A9DE-9B96A6B249B7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5D0C-2051-475C-AC8A-C83374C1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6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62B8-312D-46BF-A9DE-9B96A6B249B7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5D0C-2051-475C-AC8A-C83374C1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9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62B8-312D-46BF-A9DE-9B96A6B249B7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45D0C-2051-475C-AC8A-C83374C1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"/>
          <p:cNvSpPr txBox="1">
            <a:spLocks noGrp="1"/>
          </p:cNvSpPr>
          <p:nvPr>
            <p:ph type="ctrTitle"/>
          </p:nvPr>
        </p:nvSpPr>
        <p:spPr>
          <a:xfrm>
            <a:off x="2667000" y="1179157"/>
            <a:ext cx="6858000" cy="8887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3000"/>
            </a:pPr>
            <a:r>
              <a:rPr lang="zh-TW" altLang="en-US" sz="30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耶 穌 說 ：我 就 是 道 路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722" name="Google Shape;7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6667" y="3067203"/>
            <a:ext cx="1864309" cy="261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0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"/>
          <p:cNvSpPr txBox="1">
            <a:spLocks noGrp="1"/>
          </p:cNvSpPr>
          <p:nvPr>
            <p:ph type="body" idx="1"/>
          </p:nvPr>
        </p:nvSpPr>
        <p:spPr>
          <a:xfrm>
            <a:off x="1518138" y="457201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sz="1350">
              <a:solidFill>
                <a:srgbClr val="000000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71450" indent="-187960"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zh-TW" altLang="en-US" sz="3200">
                <a:latin typeface="Microsoft YaHei"/>
                <a:ea typeface="Microsoft YaHei"/>
                <a:cs typeface="Microsoft YaHei"/>
                <a:sym typeface="Microsoft YaHei"/>
              </a:rPr>
              <a:t>舊約的“我是”  出三 </a:t>
            </a:r>
            <a:r>
              <a:rPr lang="en-US" altLang="zh-TW" sz="3200">
                <a:latin typeface="Microsoft YaHei"/>
                <a:ea typeface="Microsoft YaHei"/>
                <a:cs typeface="Microsoft YaHei"/>
                <a:sym typeface="Microsoft YaHei"/>
              </a:rPr>
              <a:t>14 </a:t>
            </a:r>
            <a:r>
              <a:rPr lang="zh-TW" altLang="en-US" sz="3200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 </a:t>
            </a:r>
            <a:r>
              <a:rPr lang="zh-TW" altLang="en-US" sz="32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神 對 摩 西 說 ： 我 是 自 有 永 有 的</a:t>
            </a:r>
            <a:r>
              <a:rPr lang="en-US" altLang="zh-TW" sz="32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.</a:t>
            </a:r>
            <a:endParaRPr sz="3200">
              <a:solidFill>
                <a:srgbClr val="000000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sz="3200">
              <a:solidFill>
                <a:srgbClr val="000000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171450" indent="-187960">
              <a:spcBef>
                <a:spcPts val="750"/>
              </a:spcBef>
              <a:buClr>
                <a:schemeClr val="dk1"/>
              </a:buClr>
              <a:buSzPct val="100000"/>
            </a:pPr>
            <a:r>
              <a:rPr lang="zh-TW" altLang="en-US" sz="3200">
                <a:latin typeface="Microsoft YaHei"/>
                <a:ea typeface="Microsoft YaHei"/>
                <a:cs typeface="Microsoft YaHei"/>
                <a:sym typeface="Microsoft YaHei"/>
              </a:rPr>
              <a:t>新約隱喻的“我是”</a:t>
            </a:r>
            <a:endParaRPr/>
          </a:p>
          <a:p>
            <a:pPr marL="171450" indent="-30479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sz="2400">
              <a:solidFill>
                <a:srgbClr val="000000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42900" lvl="1" indent="0">
              <a:spcBef>
                <a:spcPts val="375"/>
              </a:spcBef>
              <a:buClr>
                <a:schemeClr val="dk1"/>
              </a:buClr>
              <a:buSzPct val="100000"/>
              <a:buNone/>
            </a:pP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．生命的糧（六 </a:t>
            </a: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35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，</a:t>
            </a: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48-58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）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42900" lvl="1" indent="0">
              <a:spcBef>
                <a:spcPts val="375"/>
              </a:spcBef>
              <a:buClr>
                <a:schemeClr val="dk1"/>
              </a:buClr>
              <a:buSzPct val="100000"/>
              <a:buNone/>
            </a:pP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．世界的光（八 </a:t>
            </a: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12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，九 </a:t>
            </a: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5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） 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42900" lvl="1" indent="0">
              <a:spcBef>
                <a:spcPts val="375"/>
              </a:spcBef>
              <a:buClr>
                <a:schemeClr val="dk1"/>
              </a:buClr>
              <a:buSzPct val="100000"/>
              <a:buNone/>
            </a:pP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3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．羊的門（十 </a:t>
            </a: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1-10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） 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42900" lvl="1" indent="0">
              <a:spcBef>
                <a:spcPts val="375"/>
              </a:spcBef>
              <a:buClr>
                <a:schemeClr val="dk1"/>
              </a:buClr>
              <a:buSzPct val="100000"/>
              <a:buNone/>
            </a:pP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4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．好牧人（十 </a:t>
            </a: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10-18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） 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42900" lvl="1" indent="0">
              <a:spcBef>
                <a:spcPts val="375"/>
              </a:spcBef>
              <a:buClr>
                <a:schemeClr val="dk1"/>
              </a:buClr>
              <a:buSzPct val="100000"/>
              <a:buNone/>
            </a:pP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5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．復活和生命（十一 </a:t>
            </a: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25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）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42900" lvl="1" indent="0">
              <a:spcBef>
                <a:spcPts val="375"/>
              </a:spcBef>
              <a:buClr>
                <a:schemeClr val="dk1"/>
              </a:buClr>
              <a:buSzPct val="100000"/>
              <a:buNone/>
            </a:pP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6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．道路真理生命（十四 </a:t>
            </a: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6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） </a:t>
            </a:r>
            <a:endParaRPr sz="2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42900" lvl="1" indent="0">
              <a:spcBef>
                <a:spcPts val="375"/>
              </a:spcBef>
              <a:buClr>
                <a:schemeClr val="dk1"/>
              </a:buClr>
              <a:buSzPct val="100000"/>
              <a:buNone/>
            </a:pP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7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．真葡萄樹（十五 </a:t>
            </a:r>
            <a:r>
              <a:rPr lang="en-US" altLang="zh-TW" sz="2800"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r>
              <a:rPr lang="zh-TW" altLang="en-US" sz="2800">
                <a:latin typeface="Microsoft YaHei"/>
                <a:ea typeface="Microsoft YaHei"/>
                <a:cs typeface="Microsoft YaHei"/>
                <a:sym typeface="Microsoft YaHei"/>
              </a:rPr>
              <a:t>） </a:t>
            </a:r>
            <a:endParaRPr sz="2800">
              <a:solidFill>
                <a:srgbClr val="000000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sz="1350">
              <a:solidFill>
                <a:srgbClr val="000000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0412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"/>
          <p:cNvSpPr txBox="1">
            <a:spLocks noGrp="1"/>
          </p:cNvSpPr>
          <p:nvPr>
            <p:ph type="body" idx="1"/>
          </p:nvPr>
        </p:nvSpPr>
        <p:spPr>
          <a:xfrm>
            <a:off x="1646006" y="457201"/>
            <a:ext cx="8899989" cy="50433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約 翰 福 音 </a:t>
            </a:r>
            <a:r>
              <a:rPr lang="en-US" altLang="zh-TW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John 14</a:t>
            </a:r>
            <a:endParaRPr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你 們 心 裡 不 要 憂 愁 ； 你 們 信 神 ， 也 當 信 我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2 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在 我 父 的 家 裡 有 許 多 住 處 ； 若 是 沒 有 ， 我 就 早 已 告 訴 你 們 了 。 我 去 原 是 為 你 們 預 備 地 方 去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3 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我 若 去 為 你 們 預 備 了 地 方 ， 就 必 再 來 接 你 們 到 我 那 裡 去 ， 我 在 那 裡 ， 叫 你 們 也 在 那 裡 。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4 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我 往 那 裡 去 ， 你 們 知 道 ； 那 條 路 ， 你 們 也 知 道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5 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多 馬 對 他 說 ： 主 阿 ， 我 們 不 知 道 你 往 那 裡 去 ， 怎 麼 知 道 那 條 路 呢 ？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6 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耶 穌 說 我 就 是 道 路 、 真 理 、 生 命 ； 若 不 藉 著 我 ， 沒 有 人 能 到 父 那 裡 去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chemeClr val="dk1"/>
              </a:buClr>
              <a:buSzPct val="100000"/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528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"/>
          <p:cNvSpPr txBox="1">
            <a:spLocks noGrp="1"/>
          </p:cNvSpPr>
          <p:nvPr>
            <p:ph type="body" idx="1"/>
          </p:nvPr>
        </p:nvSpPr>
        <p:spPr>
          <a:xfrm>
            <a:off x="1586982" y="857250"/>
            <a:ext cx="9081018" cy="5143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7 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你 們 若 認 識 我 ， 也 就 認 識 我 的 父 。 從 今 以 後 ， 你 們 認 識 他 ， 並 且 已 經 看 見 他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ts val="28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8 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腓 力 對 他 說 ： 求 主 將 父 顯 給 我 們 看 ， 我 們 就 知 足 了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ts val="28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9 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耶 穌 對 他 說 ： 腓 力 ， 我 與 你 們 同 在 這 樣 長 久 ， 你 還 不 認 識 我 麼 ？ 人 看 見 了 我 ， 就 是 看 見 了 父 ； 你 怎 麼 說 將 父 顯 給 我 們 看 呢 ？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ts val="28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10 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我 在 父 裡 面 ， 父 在 我 裡 面 ， 你 不 信 麼 ？ 我 對 你 們 所 說 的 話 ， 不 是 憑 著 自 己 說 的 ， 乃 是 住 在 我 裡 面 的 父 做 他 自 己 的 事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ts val="28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11 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你 們 當 信 我 ， 我 在 父 裡 面 ， 父 在 我 裡 面 ； 即 或 不 信 ， 也 當 因 我 所 做 的 事 信 我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chemeClr val="dk1"/>
              </a:buClr>
              <a:buSzPts val="2800"/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chemeClr val="dk1"/>
              </a:buClr>
              <a:buSzPts val="2800"/>
              <a:buNone/>
            </a:pP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7780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"/>
          <p:cNvSpPr txBox="1">
            <a:spLocks noGrp="1"/>
          </p:cNvSpPr>
          <p:nvPr>
            <p:ph type="body" idx="1"/>
          </p:nvPr>
        </p:nvSpPr>
        <p:spPr>
          <a:xfrm>
            <a:off x="1524001" y="857250"/>
            <a:ext cx="9090348" cy="5143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12 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我 實 實 在 在 的 告 訴 你 們 ， 我 所 做 的 事 ， 信 我 的 人 也 要 做 ， 並 且 要 做 比 這 更 大 的 事 ， 因 為 我 往 父 那 裡 去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13 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你 們 奉 我 的 名 無 論 求 甚 麼 ， 我 必 成 就 ， 叫 父 因 兒 子 得 榮 耀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14 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你 們 若 奉 我 的 名 求 甚 麼 ， 我 必 成 就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15 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你 們 若 愛 我 ， 就 必 遵 守 我 的 命 令 。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16 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我 要 求 父 ， 父 就 另 外 賜 給 你 們 一 位 保 惠 師 ， 叫 他 永 遠 與 你 們 同 在 ，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17 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就 是 真 理 的 聖 靈 ， 乃 世 人 不 能 接 受 的 ； 因 為 不 見 他 ， 也 不 認 識 他 。 你 們 卻 認 識 他 ， 因 他 常 與 你 們 同 在 ， 也 要 在 你 們 裡 面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18 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我 不 撇 下 你 們 為 孤 兒 ， 我 必 到 你 們 這 裡 來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chemeClr val="dk1"/>
              </a:buClr>
              <a:buSzPct val="100000"/>
              <a:buNone/>
            </a:pPr>
            <a:endParaRPr>
              <a:highlight>
                <a:srgbClr val="FFFFFF"/>
              </a:highlight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3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52299" y="0"/>
            <a:ext cx="5991367" cy="7178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"/>
          <p:cNvSpPr txBox="1">
            <a:spLocks noGrp="1"/>
          </p:cNvSpPr>
          <p:nvPr>
            <p:ph type="body" idx="1"/>
          </p:nvPr>
        </p:nvSpPr>
        <p:spPr>
          <a:xfrm>
            <a:off x="1624013" y="928688"/>
            <a:ext cx="8993981" cy="50720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約 翰 福 音 </a:t>
            </a:r>
            <a:r>
              <a:rPr lang="en-US" altLang="zh-TW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John 20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24 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那 十 二 個 門 徒 中 ， 有 稱 為 低 土 馬 的 多 馬 ； 耶 穌 來 的 時 候 ， 他 沒 有 和 他 們 同 在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25 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那 些 門 徒 就 對 他 說 ： 我 們 已 經 看 見 主 了 。 多 馬 卻 說 ： 我 非 看 見 他 手 上 的 釘 痕 ， 用 指 頭 探 入 那 釘 痕 ， 又 用 手 探 入 他 的 肋 旁 ， 我 總 不 信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26 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過 了 八 日 ， 門 徒 又 在 屋 裡 ， 多 馬 也 和 他 們 同 在 ， 門 都 關 了 。 耶 穌 來 ， 站 在 當 中 說 ： 願 你 們 平 安 ！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27 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就 對 多 馬 說 ： 伸 過 你 的 指 頭 來 ， 摸 （ 原 文 是 看 ） 我 的 手 ； 伸 出 你 的 手 來 ， 探 入 我 的 肋 旁 。 不 要 疑 惑 ， 總 要 信 。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900"/>
              </a:spcBef>
              <a:buClr>
                <a:srgbClr val="000000"/>
              </a:buClr>
              <a:buSzPct val="100000"/>
              <a:buNone/>
            </a:pPr>
            <a:r>
              <a:rPr lang="en-US" altLang="zh-TW" b="1" baseline="30000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28 </a:t>
            </a:r>
            <a:r>
              <a:rPr lang="zh-TW" altLang="en-US">
                <a:solidFill>
                  <a:srgbClr val="000000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多 馬 說 ： 我 的 主 ！ 我 的 神 ！</a:t>
            </a:r>
            <a:endParaRPr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155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"/>
          <p:cNvSpPr txBox="1"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1D2228"/>
              </a:buClr>
              <a:buSzPts val="2700"/>
            </a:pPr>
            <a:r>
              <a:rPr lang="zh-TW" altLang="en-US" sz="2700">
                <a:solidFill>
                  <a:srgbClr val="1D2228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多馬的禱告：＂我的主，我的神＂。</a:t>
            </a:r>
            <a:endParaRPr sz="27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759" name="Google Shape;759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15326" y="2539899"/>
            <a:ext cx="5161351" cy="3368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8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"/>
          <p:cNvSpPr txBox="1">
            <a:spLocks noGrp="1"/>
          </p:cNvSpPr>
          <p:nvPr>
            <p:ph type="body" idx="1"/>
          </p:nvPr>
        </p:nvSpPr>
        <p:spPr>
          <a:xfrm>
            <a:off x="1768929" y="1116176"/>
            <a:ext cx="8628484" cy="46886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1D2228"/>
              </a:buClr>
              <a:buSzPts val="2700"/>
              <a:buNone/>
            </a:pPr>
            <a:r>
              <a:rPr lang="zh-TW" altLang="en-US" sz="2700">
                <a:solidFill>
                  <a:srgbClr val="1D2228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問題思考：</a:t>
            </a:r>
            <a:endParaRPr sz="2700">
              <a:solidFill>
                <a:srgbClr val="1D2228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700"/>
              <a:buNone/>
            </a:pPr>
            <a:endParaRPr sz="2700">
              <a:solidFill>
                <a:srgbClr val="1D2228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85763" indent="-385763">
              <a:spcBef>
                <a:spcPts val="750"/>
              </a:spcBef>
              <a:buClr>
                <a:srgbClr val="1D2228"/>
              </a:buClr>
              <a:buSzPts val="2700"/>
              <a:buAutoNum type="arabicPeriod"/>
            </a:pPr>
            <a:r>
              <a:rPr lang="zh-TW" altLang="en-US" sz="2700">
                <a:solidFill>
                  <a:srgbClr val="1D2228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在聖經當中有那些人是跟隨走在耶穌所啓示的道路。</a:t>
            </a:r>
            <a:endParaRPr sz="2700">
              <a:solidFill>
                <a:srgbClr val="1D2228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85763" indent="-214313">
              <a:spcBef>
                <a:spcPts val="750"/>
              </a:spcBef>
              <a:buClr>
                <a:schemeClr val="dk1"/>
              </a:buClr>
              <a:buSzPts val="2700"/>
              <a:buNone/>
            </a:pPr>
            <a:endParaRPr sz="2700">
              <a:solidFill>
                <a:srgbClr val="1D2228"/>
              </a:solidFill>
              <a:highlight>
                <a:srgbClr val="FFFFFF"/>
              </a:highligh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385763" indent="-385763">
              <a:spcBef>
                <a:spcPts val="750"/>
              </a:spcBef>
              <a:buClr>
                <a:srgbClr val="1D2228"/>
              </a:buClr>
              <a:buSzPts val="2700"/>
              <a:buAutoNum type="arabicPeriod"/>
            </a:pPr>
            <a:r>
              <a:rPr lang="zh-TW" altLang="en-US" sz="2700">
                <a:solidFill>
                  <a:srgbClr val="1D2228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有那些人有機會卻選擇不同的道路的。</a:t>
            </a:r>
            <a:endParaRPr/>
          </a:p>
          <a:p>
            <a:pPr marL="0" indent="0">
              <a:spcBef>
                <a:spcPts val="750"/>
              </a:spcBef>
              <a:buClr>
                <a:srgbClr val="1D2228"/>
              </a:buClr>
              <a:buSzPts val="2700"/>
              <a:buNone/>
            </a:pPr>
            <a:r>
              <a:rPr lang="zh-TW" altLang="en-US" sz="2700">
                <a:solidFill>
                  <a:srgbClr val="1D2228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/>
            </a:r>
            <a:br>
              <a:rPr lang="zh-TW" altLang="en-US" sz="2700">
                <a:solidFill>
                  <a:srgbClr val="1D2228"/>
                </a:solidFill>
                <a:highlight>
                  <a:srgbClr val="FFFFFF"/>
                </a:highlight>
                <a:latin typeface="Microsoft YaHei"/>
                <a:ea typeface="Microsoft YaHei"/>
                <a:cs typeface="Microsoft YaHei"/>
                <a:sym typeface="Microsoft YaHei"/>
              </a:rPr>
            </a:br>
            <a:endParaRPr sz="27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0594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</Words>
  <Application>Microsoft Office PowerPoint</Application>
  <PresentationFormat>Widescreen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Microsoft Yahei</vt:lpstr>
      <vt:lpstr>Arial</vt:lpstr>
      <vt:lpstr>Calibri</vt:lpstr>
      <vt:lpstr>Calibri Light</vt:lpstr>
      <vt:lpstr>Quattrocento Sans</vt:lpstr>
      <vt:lpstr>Office Theme</vt:lpstr>
      <vt:lpstr>耶 穌 說 ：我 就 是 道 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多馬的禱告：＂我的主，我的神＂。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 穌 說 ：我 就 是 道 路</dc:title>
  <dc:creator>BCCC</dc:creator>
  <cp:lastModifiedBy>BCCC</cp:lastModifiedBy>
  <cp:revision>1</cp:revision>
  <dcterms:created xsi:type="dcterms:W3CDTF">2024-06-16T16:17:06Z</dcterms:created>
  <dcterms:modified xsi:type="dcterms:W3CDTF">2024-06-16T16:18:32Z</dcterms:modified>
</cp:coreProperties>
</file>