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4112" r:id="rId2"/>
  </p:sldMasterIdLst>
  <p:notesMasterIdLst>
    <p:notesMasterId r:id="rId31"/>
  </p:notesMasterIdLst>
  <p:sldIdLst>
    <p:sldId id="2214" r:id="rId3"/>
    <p:sldId id="3707" r:id="rId4"/>
    <p:sldId id="4092" r:id="rId5"/>
    <p:sldId id="4093" r:id="rId6"/>
    <p:sldId id="4094" r:id="rId7"/>
    <p:sldId id="4095" r:id="rId8"/>
    <p:sldId id="4096" r:id="rId9"/>
    <p:sldId id="4052" r:id="rId10"/>
    <p:sldId id="4083" r:id="rId11"/>
    <p:sldId id="4084" r:id="rId12"/>
    <p:sldId id="4097" r:id="rId13"/>
    <p:sldId id="4098" r:id="rId14"/>
    <p:sldId id="4099" r:id="rId15"/>
    <p:sldId id="4100" r:id="rId16"/>
    <p:sldId id="4101" r:id="rId17"/>
    <p:sldId id="4102" r:id="rId18"/>
    <p:sldId id="4085" r:id="rId19"/>
    <p:sldId id="4103" r:id="rId20"/>
    <p:sldId id="4104" r:id="rId21"/>
    <p:sldId id="4051" r:id="rId22"/>
    <p:sldId id="4061" r:id="rId23"/>
    <p:sldId id="4062" r:id="rId24"/>
    <p:sldId id="4105" r:id="rId25"/>
    <p:sldId id="4063" r:id="rId26"/>
    <p:sldId id="4086" r:id="rId27"/>
    <p:sldId id="4087" r:id="rId28"/>
    <p:sldId id="4106" r:id="rId29"/>
    <p:sldId id="4088"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9"/>
    <a:srgbClr val="DEF1F2"/>
    <a:srgbClr val="F4F9B5"/>
    <a:srgbClr val="9C582E"/>
    <a:srgbClr val="ECD3ED"/>
    <a:srgbClr val="E6F159"/>
    <a:srgbClr val="D5D4F0"/>
    <a:srgbClr val="C6C4EA"/>
    <a:srgbClr val="B3F7CF"/>
    <a:srgbClr val="F2E6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7" autoAdjust="0"/>
    <p:restoredTop sz="94679" autoAdjust="0"/>
  </p:normalViewPr>
  <p:slideViewPr>
    <p:cSldViewPr>
      <p:cViewPr varScale="1">
        <p:scale>
          <a:sx n="64" d="100"/>
          <a:sy n="64" d="100"/>
        </p:scale>
        <p:origin x="39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7/6/2025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7/6/2025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7/6/2025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20789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46869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08175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29837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83496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401487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36302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68205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7/6/2025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348128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976002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42141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7/6/2025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7/6/2025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7/6/2025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7/6/2025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7/6/2025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7/6/2025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7/6/2025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7/6/2025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2025/7/6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78081908"/>
      </p:ext>
    </p:extLst>
  </p:cSld>
  <p:clrMap bg1="lt1" tx1="dk1" bg2="lt2" tx2="dk2" accent1="accent1" accent2="accent2" accent3="accent3" accent4="accent4" accent5="accent5" accent6="accent6" hlink="hlink" folHlink="folHlink"/>
  <p:sldLayoutIdLst>
    <p:sldLayoutId id="2147484113" r:id="rId1"/>
    <p:sldLayoutId id="2147484114" r:id="rId2"/>
    <p:sldLayoutId id="2147484115" r:id="rId3"/>
    <p:sldLayoutId id="2147484116" r:id="rId4"/>
    <p:sldLayoutId id="2147484117" r:id="rId5"/>
    <p:sldLayoutId id="2147484118" r:id="rId6"/>
    <p:sldLayoutId id="2147484119" r:id="rId7"/>
    <p:sldLayoutId id="2147484120" r:id="rId8"/>
    <p:sldLayoutId id="2147484121" r:id="rId9"/>
    <p:sldLayoutId id="2147484122" r:id="rId10"/>
    <p:sldLayoutId id="214748412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24691" y="-533400"/>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聪明与愚拙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Wise and Foolish</a:t>
            </a:r>
            <a:endParaRPr lang="zh-CN" altLang="en-US" sz="4600" b="1" dirty="0">
              <a:solidFill>
                <a:schemeClr val="bg1"/>
              </a:solidFill>
            </a:endParaRPr>
          </a:p>
        </p:txBody>
      </p:sp>
      <p:sp>
        <p:nvSpPr>
          <p:cNvPr id="3" name="副标题 2"/>
          <p:cNvSpPr>
            <a:spLocks noGrp="1"/>
          </p:cNvSpPr>
          <p:nvPr>
            <p:ph type="subTitle" idx="1"/>
          </p:nvPr>
        </p:nvSpPr>
        <p:spPr>
          <a:xfrm>
            <a:off x="1142999" y="3962400"/>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7/6/2025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这事都临到尼布甲尼撒王。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All this came upon King Nebuchadnezzar.</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过了十二个月，他游行在巴比伦王宫里（原文作“上”）。</a:t>
            </a:r>
            <a:r>
              <a:rPr lang="en-US" altLang="zh-CN" sz="3200" b="1" dirty="0">
                <a:solidFill>
                  <a:schemeClr val="bg1"/>
                </a:solidFill>
                <a:ea typeface="微软雅黑" panose="020B0503020204020204" pitchFamily="34" charset="-122"/>
              </a:rPr>
              <a:t>At the end of the twelve months he was walking about the royal palace of Babylon.</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他说：“这大巴比伦不是我用大能大力建为京都，要显我威严的荣耀吗？”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 king spoke, saying, “Is not this great Babylon, that I have built for a royal dwelling by my mighty power and for the honor of my majesty?”</a:t>
            </a:r>
          </a:p>
        </p:txBody>
      </p:sp>
    </p:spTree>
    <p:extLst>
      <p:ext uri="{BB962C8B-B14F-4D97-AF65-F5344CB8AC3E}">
        <p14:creationId xmlns:p14="http://schemas.microsoft.com/office/powerpoint/2010/main" val="3343769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但以理书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Daniel 4:28-37】</a:t>
            </a:r>
          </a:p>
          <a:p>
            <a:pPr algn="l">
              <a:lnSpc>
                <a:spcPct val="100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这话在王口中尚未说完，有声音从天降下，说：“尼布甲尼撒王啊，有话对你说：你的国位离开你了。</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While the word was still in the king’s mouth, a voice fell from heaven: “King Nebuchadnezzar, to you it is spoken: the kingdom has departed from you!</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你必被赶出离开世人，与野地的兽同居，吃草如牛，且要经过七期。等你知道至高者在人的国中掌权，要将国赐与谁，就赐与谁。” </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they shall drive you from men, and your dwelling shall be with the beasts of the field. They shall make you eat grass like oxen; and seven times shall pass over you, until you know that the Most High rules in the kingdom of men, and gives it to whomever He chooses.”</a:t>
            </a:r>
          </a:p>
        </p:txBody>
      </p:sp>
    </p:spTree>
    <p:extLst>
      <p:ext uri="{BB962C8B-B14F-4D97-AF65-F5344CB8AC3E}">
        <p14:creationId xmlns:p14="http://schemas.microsoft.com/office/powerpoint/2010/main" val="2491249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当时这话就应验在尼布甲尼撒的身上，他被赶出离开世人，吃草如牛，身被天露滴湿，头发长长，好像鹰毛，指甲长长，如同鸟爪。</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That very hour the word was fulfilled concerning Nebuchadnezzar; he was driven from men and ate grass like oxen; his body was wet with the dew of heaven till his hair had grown like eagles’ feathers and his nails like birds’ claws.</a:t>
            </a:r>
          </a:p>
        </p:txBody>
      </p:sp>
    </p:spTree>
    <p:extLst>
      <p:ext uri="{BB962C8B-B14F-4D97-AF65-F5344CB8AC3E}">
        <p14:creationId xmlns:p14="http://schemas.microsoft.com/office/powerpoint/2010/main" val="3501935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日子满足，我尼布甲尼撒举目望天，我的聪明复归于我，我便称颂至高者，赞美尊敬活到永远的　神。祂的权柄是永有的，祂的国存到万代。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at the end of the time I, Nebuchadnezzar, lifted my eyes to heaven, and my understanding returned to me; and I blessed the Most High and praised and honored Him who lives forever: For His dominion is an everlasting dominion, And His kingdom is from generation to generation.</a:t>
            </a:r>
          </a:p>
        </p:txBody>
      </p:sp>
    </p:spTree>
    <p:extLst>
      <p:ext uri="{BB962C8B-B14F-4D97-AF65-F5344CB8AC3E}">
        <p14:creationId xmlns:p14="http://schemas.microsoft.com/office/powerpoint/2010/main" val="3383103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世上所有的居民都算为虚无，在天上的万军和世上的居民中，祂都凭自己的意旨行事。无人能拦住祂手，或问祂说：“你作什么呢？”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All the inhabitants of the earth are reputed as nothing; He does according to His will in the army of heaven And among the inhabitants of the earth. No one can restrain His hand Or say to Him, “What have You done?”</a:t>
            </a:r>
          </a:p>
        </p:txBody>
      </p:sp>
    </p:spTree>
    <p:extLst>
      <p:ext uri="{BB962C8B-B14F-4D97-AF65-F5344CB8AC3E}">
        <p14:creationId xmlns:p14="http://schemas.microsoft.com/office/powerpoint/2010/main" val="3001285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那时，我的聪明复归于我，为我国的荣耀威严和光耀也都复归于我，并且我的谋士和大臣也来朝见我。我又得坚立在国位上，至大的权柄加增于我。</a:t>
            </a:r>
            <a:r>
              <a:rPr lang="en-US" altLang="zh-CN" sz="3200" b="1" dirty="0">
                <a:solidFill>
                  <a:schemeClr val="bg1"/>
                </a:solidFill>
                <a:ea typeface="微软雅黑" panose="020B0503020204020204" pitchFamily="34" charset="-122"/>
              </a:rPr>
              <a:t>At the same time my reason returned to me, and for the glory of my kingdom, my honor and splendor returned to me. My counselors and nobles resorted to me, I was restored to my kingdom, and excellent majesty was added to me.</a:t>
            </a:r>
          </a:p>
        </p:txBody>
      </p:sp>
    </p:spTree>
    <p:extLst>
      <p:ext uri="{BB962C8B-B14F-4D97-AF65-F5344CB8AC3E}">
        <p14:creationId xmlns:p14="http://schemas.microsoft.com/office/powerpoint/2010/main" val="2103964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现在我尼布甲尼撒赞美、尊崇、恭敬天上的王，因为祂所作的全都诚实，祂所行的也都公平。那行动骄傲的，祂能降为卑。</a:t>
            </a:r>
          </a:p>
          <a:p>
            <a:pPr algn="l">
              <a:lnSpc>
                <a:spcPct val="112000"/>
              </a:lnSpc>
            </a:pPr>
            <a:r>
              <a:rPr lang="en-US" altLang="zh-CN" sz="3200" b="1" dirty="0">
                <a:solidFill>
                  <a:schemeClr val="bg1"/>
                </a:solidFill>
                <a:ea typeface="微软雅黑" panose="020B0503020204020204" pitchFamily="34" charset="-122"/>
              </a:rPr>
              <a:t>Now I, Nebuchadnezzar, praise and extol and honor the King of heaven, all of whose works are truth, and His ways justice. And those who walk in pride He is able to put down.</a:t>
            </a:r>
          </a:p>
        </p:txBody>
      </p:sp>
    </p:spTree>
    <p:extLst>
      <p:ext uri="{BB962C8B-B14F-4D97-AF65-F5344CB8AC3E}">
        <p14:creationId xmlns:p14="http://schemas.microsoft.com/office/powerpoint/2010/main" val="542676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4:34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37】</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日子满足，我尼布甲尼撒举目望天，我的聪明复归于我，我便称颂至高者，赞美尊敬活到永远的　神。祂的权柄是永有的，祂的国存到万代。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at the end of the time I, Nebuchadnezzar, lifted my eyes to heaven, and my understanding returned to me; and I blessed the Most High and praised and honored Him who lives forever: For His dominion is an everlasting dominion, And His kingdom is from generation to generation.</a:t>
            </a:r>
          </a:p>
        </p:txBody>
      </p:sp>
    </p:spTree>
    <p:extLst>
      <p:ext uri="{BB962C8B-B14F-4D97-AF65-F5344CB8AC3E}">
        <p14:creationId xmlns:p14="http://schemas.microsoft.com/office/powerpoint/2010/main" val="1241267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4:34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37】</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现在我尼布甲尼撒赞美、尊崇、恭敬天上的王，因为祂所作的全都诚实，祂所行的也都公平。那行动骄傲的，祂能降为卑。</a:t>
            </a:r>
          </a:p>
          <a:p>
            <a:pPr algn="l">
              <a:lnSpc>
                <a:spcPct val="112000"/>
              </a:lnSpc>
            </a:pPr>
            <a:r>
              <a:rPr lang="en-US" altLang="zh-CN" sz="3200" b="1" dirty="0">
                <a:solidFill>
                  <a:schemeClr val="bg1"/>
                </a:solidFill>
                <a:ea typeface="微软雅黑" panose="020B0503020204020204" pitchFamily="34" charset="-122"/>
              </a:rPr>
              <a:t>Now I, Nebuchadnezzar, praise and extol and honor the King of heaven, all of whose works are truth, and His ways justice. And those who walk in pride He is able to put down.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0930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 37】</a:t>
            </a:r>
          </a:p>
          <a:p>
            <a:pPr algn="l">
              <a:lnSpc>
                <a:spcPct val="112000"/>
              </a:lnSpc>
            </a:pPr>
            <a:r>
              <a:rPr lang="zh-CN" altLang="en-US" sz="3200" b="1" dirty="0">
                <a:solidFill>
                  <a:srgbClr val="FFFF00"/>
                </a:solidFill>
                <a:ea typeface="微软雅黑" panose="020B0503020204020204" pitchFamily="34" charset="-122"/>
              </a:rPr>
              <a:t>现在我尼布甲尼撒赞美、尊崇、恭敬天上的王，因为祂所作的全都诚实，祂所行的也都公平。那行动骄傲的，祂能降为卑。</a:t>
            </a:r>
          </a:p>
          <a:p>
            <a:pPr algn="l">
              <a:lnSpc>
                <a:spcPct val="112000"/>
              </a:lnSpc>
            </a:pPr>
            <a:r>
              <a:rPr lang="en-US" altLang="zh-CN" sz="3200" b="1" dirty="0">
                <a:solidFill>
                  <a:schemeClr val="bg1"/>
                </a:solidFill>
                <a:ea typeface="微软雅黑" panose="020B0503020204020204" pitchFamily="34" charset="-122"/>
              </a:rPr>
              <a:t>Now I, Nebuchadnezzar, praise and extol and honor the King of heaven, all of whose works are truth, and His ways justice. And those who walk in pride He is able to put down.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7183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p>
          <a:p>
            <a:pPr algn="l">
              <a:lnSpc>
                <a:spcPct val="100000"/>
              </a:lnSpc>
            </a:pP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p>
          <a:p>
            <a:pPr algn="l">
              <a:lnSpc>
                <a:spcPct val="100000"/>
              </a:lnSpc>
            </a:pP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16:26】</a:t>
            </a:r>
          </a:p>
          <a:p>
            <a:pPr algn="l">
              <a:lnSpc>
                <a:spcPct val="112000"/>
              </a:lnSpc>
            </a:pPr>
            <a:r>
              <a:rPr lang="zh-CN" altLang="en-US" sz="3200" b="1" dirty="0">
                <a:solidFill>
                  <a:srgbClr val="FFFF00"/>
                </a:solidFill>
                <a:ea typeface="微软雅黑" panose="020B0503020204020204" pitchFamily="34" charset="-122"/>
              </a:rPr>
              <a:t>人若赚得全世界，赔上自己的生命，有什么益处呢？人还能拿什么换生命呢？</a:t>
            </a:r>
          </a:p>
          <a:p>
            <a:pPr algn="l">
              <a:lnSpc>
                <a:spcPct val="112000"/>
              </a:lnSpc>
            </a:pPr>
            <a:r>
              <a:rPr lang="en-US" altLang="zh-CN" sz="3200" b="1" dirty="0">
                <a:solidFill>
                  <a:schemeClr val="bg1"/>
                </a:solidFill>
                <a:ea typeface="微软雅黑" panose="020B0503020204020204" pitchFamily="34" charset="-122"/>
              </a:rPr>
              <a:t>For what profit is it to a man if he gains the whole world, and loses his own soul? Or what will a man give in exchange for his soul?</a:t>
            </a:r>
          </a:p>
        </p:txBody>
      </p:sp>
    </p:spTree>
    <p:extLst>
      <p:ext uri="{BB962C8B-B14F-4D97-AF65-F5344CB8AC3E}">
        <p14:creationId xmlns:p14="http://schemas.microsoft.com/office/powerpoint/2010/main" val="270437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只是我先前以为与我有益的，我现在因基督都当作有损的。</a:t>
            </a:r>
            <a:r>
              <a:rPr lang="en-US" altLang="zh-CN" sz="3200" b="1" dirty="0">
                <a:solidFill>
                  <a:schemeClr val="bg1"/>
                </a:solidFill>
                <a:ea typeface="微软雅黑" panose="020B0503020204020204" pitchFamily="34" charset="-122"/>
              </a:rPr>
              <a:t>But what things were gain to me, these I have counted loss for Christ.</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不但如此，我也将万事当作有损的，因我以认识我主基督耶稣为至宝。我为祂已经丢弃万事，看作粪土，为要得着基督，</a:t>
            </a:r>
          </a:p>
          <a:p>
            <a:pPr algn="l">
              <a:lnSpc>
                <a:spcPct val="112000"/>
              </a:lnSpc>
            </a:pPr>
            <a:r>
              <a:rPr lang="en-US" altLang="zh-CN" sz="32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67647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12:16-19】</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就用比喻对他们说：“有一个财主，田产丰盛，</a:t>
            </a:r>
          </a:p>
          <a:p>
            <a:pPr algn="l">
              <a:lnSpc>
                <a:spcPct val="112000"/>
              </a:lnSpc>
            </a:pPr>
            <a:r>
              <a:rPr lang="en-US" altLang="zh-CN" sz="3200" b="1" dirty="0">
                <a:solidFill>
                  <a:schemeClr val="bg1"/>
                </a:solidFill>
                <a:ea typeface="微软雅黑" panose="020B0503020204020204" pitchFamily="34" charset="-122"/>
              </a:rPr>
              <a:t>Then He spoke a parable to them, saying: “The ground of a certain rich man yielded plentifully.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自己心里思想说：‘我的出产没有地方收藏，怎么办呢？’</a:t>
            </a:r>
          </a:p>
          <a:p>
            <a:pPr algn="l">
              <a:lnSpc>
                <a:spcPct val="112000"/>
              </a:lnSpc>
            </a:pPr>
            <a:r>
              <a:rPr lang="en-US" altLang="zh-CN" sz="3200" b="1" dirty="0">
                <a:solidFill>
                  <a:schemeClr val="bg1"/>
                </a:solidFill>
                <a:ea typeface="微软雅黑" panose="020B0503020204020204" pitchFamily="34" charset="-122"/>
              </a:rPr>
              <a:t>And he thought within himself, saying, ‘What shall I do, since I have no room to store my crops?’</a:t>
            </a:r>
          </a:p>
        </p:txBody>
      </p:sp>
    </p:spTree>
    <p:extLst>
      <p:ext uri="{BB962C8B-B14F-4D97-AF65-F5344CB8AC3E}">
        <p14:creationId xmlns:p14="http://schemas.microsoft.com/office/powerpoint/2010/main" val="4103272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12:16-19】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又说：‘我要这么办：要把我的仓房拆了，另盖更大的，在那里好收藏我一切的粮食和财物，</a:t>
            </a:r>
          </a:p>
          <a:p>
            <a:pPr algn="l">
              <a:lnSpc>
                <a:spcPct val="112000"/>
              </a:lnSpc>
            </a:pPr>
            <a:r>
              <a:rPr lang="en-US" altLang="zh-CN" sz="3200" b="1" dirty="0">
                <a:solidFill>
                  <a:schemeClr val="bg1"/>
                </a:solidFill>
                <a:ea typeface="微软雅黑" panose="020B0503020204020204" pitchFamily="34" charset="-122"/>
              </a:rPr>
              <a:t>So he said, ‘I will do this: I will pull down my barns and build greater, and there I will store all my crops and my goods.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然后要对我的灵魂说：灵魂哪，你有许多财物积存，可作多年的费用，只管安安逸逸地吃喝快乐吧！’ </a:t>
            </a:r>
            <a:r>
              <a:rPr lang="en-US" altLang="zh-CN" sz="3200" b="1" dirty="0">
                <a:solidFill>
                  <a:schemeClr val="bg1"/>
                </a:solidFill>
                <a:ea typeface="微软雅黑" panose="020B0503020204020204" pitchFamily="34" charset="-122"/>
              </a:rPr>
              <a:t>And I will say to my soul, “Soul, you have many goods laid up for many years; take your ease; eat, drink, and be merry.”’</a:t>
            </a:r>
          </a:p>
        </p:txBody>
      </p:sp>
    </p:spTree>
    <p:extLst>
      <p:ext uri="{BB962C8B-B14F-4D97-AF65-F5344CB8AC3E}">
        <p14:creationId xmlns:p14="http://schemas.microsoft.com/office/powerpoint/2010/main" val="661192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4:30】</a:t>
            </a:r>
          </a:p>
          <a:p>
            <a:pPr algn="l">
              <a:lnSpc>
                <a:spcPct val="112000"/>
              </a:lnSpc>
            </a:pPr>
            <a:r>
              <a:rPr lang="zh-CN" altLang="en-US" sz="3200" b="1" dirty="0">
                <a:solidFill>
                  <a:srgbClr val="FFFF00"/>
                </a:solidFill>
                <a:ea typeface="微软雅黑" panose="020B0503020204020204" pitchFamily="34" charset="-122"/>
              </a:rPr>
              <a:t>他说：“这大巴比伦不是我用大能大力建为京都，要显我威严的荣耀吗？”</a:t>
            </a:r>
          </a:p>
          <a:p>
            <a:pPr algn="l">
              <a:lnSpc>
                <a:spcPct val="112000"/>
              </a:lnSpc>
            </a:pPr>
            <a:r>
              <a:rPr lang="en-US" altLang="zh-CN" sz="3200" b="1" dirty="0">
                <a:solidFill>
                  <a:schemeClr val="bg1"/>
                </a:solidFill>
                <a:ea typeface="微软雅黑" panose="020B0503020204020204" pitchFamily="34" charset="-122"/>
              </a:rPr>
              <a:t>The king spoke, saying, “Is not this great Babylon, that I have built for a royal dwelling by my mighty power and for the honor of my majesty?”</a:t>
            </a:r>
          </a:p>
        </p:txBody>
      </p:sp>
    </p:spTree>
    <p:extLst>
      <p:ext uri="{BB962C8B-B14F-4D97-AF65-F5344CB8AC3E}">
        <p14:creationId xmlns:p14="http://schemas.microsoft.com/office/powerpoint/2010/main" val="35215161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90:11-12】</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谁晓得你怒气的权势？谁按着你该受的敬畏晓得你的忿怒呢？</a:t>
            </a:r>
          </a:p>
          <a:p>
            <a:pPr algn="l">
              <a:lnSpc>
                <a:spcPct val="112000"/>
              </a:lnSpc>
            </a:pPr>
            <a:r>
              <a:rPr lang="en-US" altLang="zh-CN" sz="3200" b="1" dirty="0">
                <a:solidFill>
                  <a:schemeClr val="bg1"/>
                </a:solidFill>
                <a:ea typeface="微软雅黑" panose="020B0503020204020204" pitchFamily="34" charset="-122"/>
              </a:rPr>
              <a:t>Who knows the power of Your anger? For as the fear of You, so is Your wrath.</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求你指教我们怎样数算自己的日子，好叫我们得着智慧的心。</a:t>
            </a:r>
          </a:p>
          <a:p>
            <a:pPr algn="l">
              <a:lnSpc>
                <a:spcPct val="112000"/>
              </a:lnSpc>
            </a:pPr>
            <a:r>
              <a:rPr lang="en-US" altLang="zh-CN" sz="3200" b="1" dirty="0">
                <a:solidFill>
                  <a:schemeClr val="bg1"/>
                </a:solidFill>
                <a:ea typeface="微软雅黑" panose="020B0503020204020204" pitchFamily="34" charset="-122"/>
              </a:rPr>
              <a:t>So teach us to number our days, That we may gain a heart of wisdom.</a:t>
            </a:r>
          </a:p>
        </p:txBody>
      </p:sp>
    </p:spTree>
    <p:extLst>
      <p:ext uri="{BB962C8B-B14F-4D97-AF65-F5344CB8AC3E}">
        <p14:creationId xmlns:p14="http://schemas.microsoft.com/office/powerpoint/2010/main" val="4022320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箴言</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Proverbs 3:7】</a:t>
            </a:r>
          </a:p>
          <a:p>
            <a:pPr algn="l">
              <a:lnSpc>
                <a:spcPct val="112000"/>
              </a:lnSpc>
            </a:pPr>
            <a:r>
              <a:rPr lang="zh-CN" altLang="en-US" sz="3200" b="1" dirty="0">
                <a:solidFill>
                  <a:srgbClr val="FFFF00"/>
                </a:solidFill>
                <a:ea typeface="微软雅黑" panose="020B0503020204020204" pitchFamily="34" charset="-122"/>
              </a:rPr>
              <a:t>不要自以为有智慧，要敬畏耶和华，远离恶事。</a:t>
            </a:r>
          </a:p>
          <a:p>
            <a:pPr algn="l">
              <a:lnSpc>
                <a:spcPct val="112000"/>
              </a:lnSpc>
            </a:pPr>
            <a:r>
              <a:rPr lang="en-US" altLang="zh-CN" sz="3200" b="1" dirty="0">
                <a:solidFill>
                  <a:schemeClr val="bg1"/>
                </a:solidFill>
                <a:ea typeface="微软雅黑" panose="020B0503020204020204" pitchFamily="34" charset="-122"/>
              </a:rPr>
              <a:t>Do not be wise in your own eyes; Fear the Lord and depart from evil.</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箴言</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Proverbs 9:10】</a:t>
            </a:r>
          </a:p>
          <a:p>
            <a:pPr algn="l">
              <a:lnSpc>
                <a:spcPct val="112000"/>
              </a:lnSpc>
            </a:pPr>
            <a:r>
              <a:rPr lang="zh-CN" altLang="en-US" sz="3200" b="1" dirty="0">
                <a:solidFill>
                  <a:srgbClr val="FFFF00"/>
                </a:solidFill>
                <a:ea typeface="微软雅黑" panose="020B0503020204020204" pitchFamily="34" charset="-122"/>
              </a:rPr>
              <a:t>敬畏耶和华是智慧的开端，认识至圣者便是聪明。</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 fear of the Lord is the beginning of wisdom, And the knowledge of the Holy One is understanding.</a:t>
            </a:r>
          </a:p>
        </p:txBody>
      </p:sp>
    </p:spTree>
    <p:extLst>
      <p:ext uri="{BB962C8B-B14F-4D97-AF65-F5344CB8AC3E}">
        <p14:creationId xmlns:p14="http://schemas.microsoft.com/office/powerpoint/2010/main" val="135401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111:10】</a:t>
            </a:r>
          </a:p>
          <a:p>
            <a:pPr algn="l">
              <a:lnSpc>
                <a:spcPct val="112000"/>
              </a:lnSpc>
            </a:pPr>
            <a:r>
              <a:rPr lang="zh-CN" altLang="en-US" sz="3200" b="1" dirty="0">
                <a:solidFill>
                  <a:srgbClr val="FFFF00"/>
                </a:solidFill>
                <a:ea typeface="微软雅黑" panose="020B0503020204020204" pitchFamily="34" charset="-122"/>
              </a:rPr>
              <a:t>敬畏耶和华是智慧的开端，凡遵行祂命令的是聪明人。耶和华是永远当赞美的。</a:t>
            </a:r>
          </a:p>
          <a:p>
            <a:pPr algn="l">
              <a:lnSpc>
                <a:spcPct val="112000"/>
              </a:lnSpc>
            </a:pPr>
            <a:r>
              <a:rPr lang="en-US" altLang="zh-CN" sz="3200" b="1" dirty="0">
                <a:solidFill>
                  <a:schemeClr val="bg1"/>
                </a:solidFill>
                <a:ea typeface="微软雅黑" panose="020B0503020204020204" pitchFamily="34" charset="-122"/>
              </a:rPr>
              <a:t>The fear of the Lord is the beginning of wisdom; A good understanding have all those who do His commandments. His praise endures forever.</a:t>
            </a:r>
          </a:p>
          <a:p>
            <a:pPr algn="l">
              <a:lnSpc>
                <a:spcPct val="112000"/>
              </a:lnSpc>
            </a:pPr>
            <a:r>
              <a:rPr lang="en-US" altLang="zh-CN" sz="3200" b="1" dirty="0">
                <a:solidFill>
                  <a:schemeClr val="bg1"/>
                </a:solidFill>
                <a:ea typeface="微软雅黑" panose="020B0503020204020204" pitchFamily="34" charset="-122"/>
              </a:rPr>
              <a:t>	</a:t>
            </a:r>
          </a:p>
        </p:txBody>
      </p:sp>
    </p:spTree>
    <p:extLst>
      <p:ext uri="{BB962C8B-B14F-4D97-AF65-F5344CB8AC3E}">
        <p14:creationId xmlns:p14="http://schemas.microsoft.com/office/powerpoint/2010/main" val="3849998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p>
          <a:p>
            <a:pPr algn="l">
              <a:lnSpc>
                <a:spcPct val="112000"/>
              </a:lnSpc>
            </a:pPr>
            <a:r>
              <a:rPr lang="zh-CN" altLang="en-US" sz="3200" b="1" dirty="0">
                <a:solidFill>
                  <a:srgbClr val="FFFF00"/>
                </a:solidFill>
                <a:ea typeface="微软雅黑" panose="020B0503020204020204" pitchFamily="34" charset="-122"/>
              </a:rPr>
              <a:t>清心的人有福了</a:t>
            </a:r>
            <a:r>
              <a:rPr lang="en-US" altLang="zh-CN" sz="3200" b="1" dirty="0">
                <a:solidFill>
                  <a:srgbClr val="FFFF00"/>
                </a:solidFill>
                <a:ea typeface="微软雅黑" panose="020B0503020204020204" pitchFamily="34" charset="-122"/>
              </a:rPr>
              <a:t>! </a:t>
            </a:r>
            <a:r>
              <a:rPr lang="zh-CN" altLang="en-US" sz="3200" b="1" dirty="0">
                <a:solidFill>
                  <a:srgbClr val="FFFF00"/>
                </a:solidFill>
                <a:ea typeface="微软雅黑" panose="020B0503020204020204" pitchFamily="34" charset="-122"/>
              </a:rPr>
              <a:t>因为他们必得见神。</a:t>
            </a:r>
          </a:p>
          <a:p>
            <a:pPr algn="l">
              <a:lnSpc>
                <a:spcPct val="112000"/>
              </a:lnSpc>
            </a:pPr>
            <a:r>
              <a:rPr lang="en-US" altLang="zh-CN" sz="3200" b="1" dirty="0">
                <a:solidFill>
                  <a:schemeClr val="bg1"/>
                </a:solidFill>
                <a:ea typeface="微软雅黑" panose="020B0503020204020204" pitchFamily="34" charset="-122"/>
              </a:rPr>
              <a:t>Blessed are the pure in heart, For they shall see God.</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23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p>
          <a:p>
            <a:pPr algn="l">
              <a:lnSpc>
                <a:spcPct val="112000"/>
              </a:lnSpc>
            </a:pPr>
            <a:r>
              <a:rPr lang="zh-CN" altLang="en-US" sz="3200" b="1" dirty="0">
                <a:solidFill>
                  <a:srgbClr val="FFFF00"/>
                </a:solidFill>
                <a:ea typeface="微软雅黑" panose="020B0503020204020204" pitchFamily="34" charset="-122"/>
              </a:rPr>
              <a:t>我儿，要将你的心归我，你的眼目，也要喜悦我的道路。</a:t>
            </a:r>
          </a:p>
          <a:p>
            <a:pPr algn="l">
              <a:lnSpc>
                <a:spcPct val="112000"/>
              </a:lnSpc>
            </a:pPr>
            <a:r>
              <a:rPr lang="en-US" altLang="zh-CN" sz="3200" b="1" dirty="0">
                <a:solidFill>
                  <a:schemeClr val="bg1"/>
                </a:solidFill>
                <a:ea typeface="微软雅黑" panose="020B0503020204020204" pitchFamily="34" charset="-122"/>
              </a:rPr>
              <a:t>Give me your heart, my son, And let your eyes delight in my ways.</a:t>
            </a:r>
          </a:p>
        </p:txBody>
      </p:sp>
    </p:spTree>
    <p:extLst>
      <p:ext uri="{BB962C8B-B14F-4D97-AF65-F5344CB8AC3E}">
        <p14:creationId xmlns:p14="http://schemas.microsoft.com/office/powerpoint/2010/main" val="110736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因为，他们虽然知道　神，却不当作　神荣耀祂，也不感谢祂。他们的思念变为虚妄，无知的心就昏暗了。</a:t>
            </a:r>
          </a:p>
          <a:p>
            <a:pPr algn="l">
              <a:lnSpc>
                <a:spcPct val="112000"/>
              </a:lnSpc>
            </a:pP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p>
          <a:p>
            <a:pPr algn="l">
              <a:lnSpc>
                <a:spcPct val="112000"/>
              </a:lnSpc>
            </a:pPr>
            <a:r>
              <a:rPr lang="en-US" altLang="zh-CN" sz="3200" b="1" dirty="0">
                <a:solidFill>
                  <a:schemeClr val="bg1"/>
                </a:solidFill>
                <a:ea typeface="微软雅黑" panose="020B0503020204020204" pitchFamily="34" charset="-122"/>
              </a:rPr>
              <a:t>Professing to be wise, they became fools,</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0170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12:16-21】</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就用比喻对他们说：“有一个财主，田产丰盛，</a:t>
            </a:r>
          </a:p>
          <a:p>
            <a:pPr algn="l">
              <a:lnSpc>
                <a:spcPct val="112000"/>
              </a:lnSpc>
            </a:pPr>
            <a:r>
              <a:rPr lang="en-US" altLang="zh-CN" sz="3200" b="1" dirty="0">
                <a:solidFill>
                  <a:schemeClr val="bg1"/>
                </a:solidFill>
                <a:ea typeface="微软雅黑" panose="020B0503020204020204" pitchFamily="34" charset="-122"/>
              </a:rPr>
              <a:t>Then He spoke a parable to them, saying: “The ground of a certain rich man yielded plentifully.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自己心里思想说：‘我的出产没有地方收藏，怎么办呢？’</a:t>
            </a:r>
          </a:p>
          <a:p>
            <a:pPr algn="l">
              <a:lnSpc>
                <a:spcPct val="112000"/>
              </a:lnSpc>
            </a:pPr>
            <a:r>
              <a:rPr lang="en-US" altLang="zh-CN" sz="3200" b="1" dirty="0">
                <a:solidFill>
                  <a:schemeClr val="bg1"/>
                </a:solidFill>
                <a:ea typeface="微软雅黑" panose="020B0503020204020204" pitchFamily="34" charset="-122"/>
              </a:rPr>
              <a:t>And he thought within himself, saying, ‘What shall I do, since I have no room to store my crops?’</a:t>
            </a:r>
          </a:p>
        </p:txBody>
      </p:sp>
    </p:spTree>
    <p:extLst>
      <p:ext uri="{BB962C8B-B14F-4D97-AF65-F5344CB8AC3E}">
        <p14:creationId xmlns:p14="http://schemas.microsoft.com/office/powerpoint/2010/main" val="4164804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12:16-21】</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又说：‘我要这么办：要把我的仓房拆了，另盖更大的，在那里好收藏我一切的粮食和财物，</a:t>
            </a:r>
          </a:p>
          <a:p>
            <a:pPr algn="l">
              <a:lnSpc>
                <a:spcPct val="112000"/>
              </a:lnSpc>
            </a:pPr>
            <a:r>
              <a:rPr lang="en-US" altLang="zh-CN" sz="3200" b="1" dirty="0">
                <a:solidFill>
                  <a:schemeClr val="bg1"/>
                </a:solidFill>
                <a:ea typeface="微软雅黑" panose="020B0503020204020204" pitchFamily="34" charset="-122"/>
              </a:rPr>
              <a:t>So he said, ‘I will do this: I will pull down my barns and build greater, and there I will store all my crops and my goods.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然后要对我的灵魂说：灵魂哪，你有许多财物积存，可作多年的费用，只管安安逸逸地吃喝快乐吧！’ </a:t>
            </a:r>
            <a:r>
              <a:rPr lang="en-US" altLang="zh-CN" sz="3200" b="1" dirty="0">
                <a:solidFill>
                  <a:schemeClr val="bg1"/>
                </a:solidFill>
                <a:ea typeface="微软雅黑" panose="020B0503020204020204" pitchFamily="34" charset="-122"/>
              </a:rPr>
              <a:t>And I will say to my soul, “Soul, you have many goods laid up for many years; take your ease; eat, drink, and be merry.”’</a:t>
            </a:r>
          </a:p>
        </p:txBody>
      </p:sp>
    </p:spTree>
    <p:extLst>
      <p:ext uri="{BB962C8B-B14F-4D97-AF65-F5344CB8AC3E}">
        <p14:creationId xmlns:p14="http://schemas.microsoft.com/office/powerpoint/2010/main" val="2851699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神却对他说：‘无知的人哪，今夜必要你的灵魂，你所预备的要归谁呢？’</a:t>
            </a:r>
          </a:p>
          <a:p>
            <a:pPr algn="l">
              <a:lnSpc>
                <a:spcPct val="112000"/>
              </a:lnSpc>
            </a:pPr>
            <a:r>
              <a:rPr lang="en-US" altLang="zh-CN" sz="3200" b="1" dirty="0">
                <a:solidFill>
                  <a:schemeClr val="bg1"/>
                </a:solidFill>
                <a:ea typeface="微软雅黑" panose="020B0503020204020204" pitchFamily="34" charset="-122"/>
              </a:rPr>
              <a:t>But God said to him, ‘Fool! This night your soul will be required of you; then whose will those things be which you have provided?’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凡为自己积财，在　神面前却不富足的，也是这样。”</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So is he who lays up treasure for himself, and is not rich toward God.”</a:t>
            </a:r>
          </a:p>
        </p:txBody>
      </p:sp>
    </p:spTree>
    <p:extLst>
      <p:ext uri="{BB962C8B-B14F-4D97-AF65-F5344CB8AC3E}">
        <p14:creationId xmlns:p14="http://schemas.microsoft.com/office/powerpoint/2010/main" val="1466819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6:19-21】</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不要为自己积攒财宝在地上，地上有虫子咬，能锈坏，也有贼挖窟窿来偷；</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Do not lay up for yourselves treasures on earth, where moth and rust destroy and where thieves break in and steal;</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只要积攒财宝在天上，天上没有虫子咬，不能锈坏，也没有贼挖窟窿来偷。</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lay up for yourselves treasures in heaven, where neither moth nor rust destroys and where thieves do not break in and steal.</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因为你的财宝在哪里，你的心也在那里。”</a:t>
            </a:r>
            <a:endParaRPr lang="zh-CN" altLang="en-US"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where your treasure is, there your heart will be also.</a:t>
            </a:r>
          </a:p>
        </p:txBody>
      </p:sp>
    </p:spTree>
    <p:extLst>
      <p:ext uri="{BB962C8B-B14F-4D97-AF65-F5344CB8AC3E}">
        <p14:creationId xmlns:p14="http://schemas.microsoft.com/office/powerpoint/2010/main" val="1560143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Timothy 6:10】</a:t>
            </a:r>
          </a:p>
          <a:p>
            <a:pPr algn="l">
              <a:lnSpc>
                <a:spcPct val="112000"/>
              </a:lnSpc>
            </a:pPr>
            <a:r>
              <a:rPr lang="zh-CN" altLang="en-US" sz="3200" b="1" dirty="0">
                <a:solidFill>
                  <a:srgbClr val="FFFF00"/>
                </a:solidFill>
                <a:ea typeface="微软雅黑" panose="020B0503020204020204" pitchFamily="34" charset="-122"/>
              </a:rPr>
              <a:t>贪财是万恶之根。有人贪恋钱财，就被引诱离了真道，用许多愁苦把自己刺透了。</a:t>
            </a:r>
          </a:p>
          <a:p>
            <a:pPr algn="l">
              <a:lnSpc>
                <a:spcPct val="112000"/>
              </a:lnSpc>
            </a:pPr>
            <a:r>
              <a:rPr lang="en-US" altLang="zh-CN" sz="3200" b="1" dirty="0">
                <a:solidFill>
                  <a:schemeClr val="bg1"/>
                </a:solidFill>
                <a:ea typeface="微软雅黑" panose="020B0503020204020204" pitchFamily="34" charset="-122"/>
              </a:rPr>
              <a:t>For the love of money is a root of all kinds of evil, for which some have strayed from the faith in their greediness, and pierced themselves through with many sorrows.</a:t>
            </a:r>
          </a:p>
        </p:txBody>
      </p:sp>
    </p:spTree>
    <p:extLst>
      <p:ext uri="{BB962C8B-B14F-4D97-AF65-F5344CB8AC3E}">
        <p14:creationId xmlns:p14="http://schemas.microsoft.com/office/powerpoint/2010/main" val="1179452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12:17】</a:t>
            </a:r>
          </a:p>
          <a:p>
            <a:pPr algn="l">
              <a:lnSpc>
                <a:spcPct val="112000"/>
              </a:lnSpc>
            </a:pPr>
            <a:r>
              <a:rPr lang="zh-CN" altLang="en-US" sz="3200" b="1" dirty="0">
                <a:solidFill>
                  <a:srgbClr val="FFFF00"/>
                </a:solidFill>
                <a:ea typeface="微软雅黑" panose="020B0503020204020204" pitchFamily="34" charset="-122"/>
              </a:rPr>
              <a:t>自己心里思想说：‘我的出产没有地方收藏，怎么办呢？’</a:t>
            </a:r>
          </a:p>
          <a:p>
            <a:pPr algn="l">
              <a:lnSpc>
                <a:spcPct val="112000"/>
              </a:lnSpc>
            </a:pPr>
            <a:r>
              <a:rPr lang="en-US" altLang="zh-CN" sz="3200" b="1" dirty="0">
                <a:solidFill>
                  <a:schemeClr val="bg1"/>
                </a:solidFill>
                <a:ea typeface="微软雅黑" panose="020B0503020204020204" pitchFamily="34" charset="-122"/>
              </a:rPr>
              <a:t>And he thought within himself, saying, ‘What shall I do, since I have no room to store my crops?’</a:t>
            </a:r>
          </a:p>
        </p:txBody>
      </p:sp>
    </p:spTree>
    <p:extLst>
      <p:ext uri="{BB962C8B-B14F-4D97-AF65-F5344CB8AC3E}">
        <p14:creationId xmlns:p14="http://schemas.microsoft.com/office/powerpoint/2010/main" val="2959865065"/>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4218</TotalTime>
  <Words>3115</Words>
  <Application>Microsoft Office PowerPoint</Application>
  <PresentationFormat>On-screen Show (4:3)</PresentationFormat>
  <Paragraphs>115</Paragraphs>
  <Slides>28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微软雅黑</vt:lpstr>
      <vt:lpstr>Arial</vt:lpstr>
      <vt:lpstr>Calibri</vt:lpstr>
      <vt:lpstr>Calibri Light</vt:lpstr>
      <vt:lpstr>Garamond</vt:lpstr>
      <vt:lpstr>3_Office Theme</vt:lpstr>
      <vt:lpstr>Office 主题</vt:lpstr>
      <vt:lpstr>聪明与愚拙  Wise and Foolish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345</cp:revision>
  <dcterms:created xsi:type="dcterms:W3CDTF">2005-10-06T16:33:29Z</dcterms:created>
  <dcterms:modified xsi:type="dcterms:W3CDTF">2025-07-06T18:11:14Z</dcterms:modified>
</cp:coreProperties>
</file>