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643" r:id="rId3"/>
  </p:sldMasterIdLst>
  <p:notesMasterIdLst>
    <p:notesMasterId r:id="rId25"/>
  </p:notesMasterIdLst>
  <p:sldIdLst>
    <p:sldId id="2455" r:id="rId4"/>
    <p:sldId id="2214" r:id="rId5"/>
    <p:sldId id="4366" r:id="rId6"/>
    <p:sldId id="4276" r:id="rId7"/>
    <p:sldId id="4203" r:id="rId8"/>
    <p:sldId id="4280" r:id="rId9"/>
    <p:sldId id="4281" r:id="rId10"/>
    <p:sldId id="4282" r:id="rId11"/>
    <p:sldId id="4283" r:id="rId12"/>
    <p:sldId id="4284" r:id="rId13"/>
    <p:sldId id="4285" r:id="rId14"/>
    <p:sldId id="4219" r:id="rId15"/>
    <p:sldId id="4262" r:id="rId16"/>
    <p:sldId id="4286" r:id="rId17"/>
    <p:sldId id="4238" r:id="rId18"/>
    <p:sldId id="4249" r:id="rId19"/>
    <p:sldId id="4287" r:id="rId20"/>
    <p:sldId id="4239" r:id="rId21"/>
    <p:sldId id="4288" r:id="rId22"/>
    <p:sldId id="4263" r:id="rId23"/>
    <p:sldId id="4264"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1/11/2026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1/11/2026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1/11/2026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1/11/2026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1/11/2026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029400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075703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514092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487289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370719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266868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8570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1/11/2026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16074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459857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297927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64285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1/11/2026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1/11/2026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1/11/2026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1/11/2026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1/11/2026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1/11/2026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1/11/2026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2026/1/11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52333356"/>
      </p:ext>
    </p:extLst>
  </p:cSld>
  <p:clrMap bg1="lt1" tx1="dk1" bg2="lt2" tx2="dk2" accent1="accent1" accent2="accent2" accent3="accent3" accent4="accent4" accent5="accent5" accent6="accent6" hlink="hlink" folHlink="folHlink"/>
  <p:sldLayoutIdLst>
    <p:sldLayoutId id="2147487644" r:id="rId1"/>
    <p:sldLayoutId id="2147487645" r:id="rId2"/>
    <p:sldLayoutId id="2147487646" r:id="rId3"/>
    <p:sldLayoutId id="2147487647" r:id="rId4"/>
    <p:sldLayoutId id="2147487648" r:id="rId5"/>
    <p:sldLayoutId id="2147487649" r:id="rId6"/>
    <p:sldLayoutId id="2147487650" r:id="rId7"/>
    <p:sldLayoutId id="2147487651" r:id="rId8"/>
    <p:sldLayoutId id="2147487652" r:id="rId9"/>
    <p:sldLayoutId id="2147487653" r:id="rId10"/>
    <p:sldLayoutId id="214748765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6-7】</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我所拣选的禁食，不是要松开凶恶的绳，解下轭上的索，使被欺压的得自由，折断一切的轭吗</a:t>
            </a:r>
            <a:r>
              <a:rPr lang="en-US" altLang="zh-CN" sz="3200" b="1" dirty="0">
                <a:solidFill>
                  <a:srgbClr val="FFFF00"/>
                </a:solidFill>
                <a:ea typeface="微软雅黑" panose="020B0503020204020204" pitchFamily="34" charset="-122"/>
              </a:rPr>
              <a:t>? </a:t>
            </a:r>
          </a:p>
          <a:p>
            <a:pPr algn="l">
              <a:lnSpc>
                <a:spcPct val="112000"/>
              </a:lnSpc>
            </a:pPr>
            <a:r>
              <a:rPr lang="en-US" altLang="zh-CN" sz="3200" b="1" dirty="0">
                <a:solidFill>
                  <a:schemeClr val="bg1"/>
                </a:solidFill>
                <a:ea typeface="微软雅黑" panose="020B0503020204020204" pitchFamily="34" charset="-122"/>
              </a:rPr>
              <a:t>"Is this not the fast that I have chosen: To loose the bonds of wickedness, To undo the heavy burdens, To let the oppressed go free, And that you break every yoke?</a:t>
            </a:r>
          </a:p>
        </p:txBody>
      </p:sp>
    </p:spTree>
    <p:extLst>
      <p:ext uri="{BB962C8B-B14F-4D97-AF65-F5344CB8AC3E}">
        <p14:creationId xmlns:p14="http://schemas.microsoft.com/office/powerpoint/2010/main" val="1281877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6-7】</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不是要把你的饼，分给饥饿的人；将飘流的穷人，接到你家中；见赤身的，给他衣服遮体，顾恤自己的骨肉而不掩藏吗</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Is it not to share your bread with the hungry, And that you bring to your house the poor who are cast out; When you see the naked, that you cover him, And not hide yourself from your own flesh?</a:t>
            </a:r>
          </a:p>
        </p:txBody>
      </p:sp>
    </p:spTree>
    <p:extLst>
      <p:ext uri="{BB962C8B-B14F-4D97-AF65-F5344CB8AC3E}">
        <p14:creationId xmlns:p14="http://schemas.microsoft.com/office/powerpoint/2010/main" val="274680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en-US" altLang="zh-CN" sz="3200" b="1" u="sng" dirty="0">
                <a:solidFill>
                  <a:schemeClr val="bg1"/>
                </a:solidFill>
                <a:ea typeface="微软雅黑" panose="020B0503020204020204" pitchFamily="34" charset="-122"/>
              </a:rPr>
              <a:t>15:17-18】</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假冒为善的人哪！以赛亚指着你们说的预言是不错的。他说：</a:t>
            </a:r>
          </a:p>
          <a:p>
            <a:pPr algn="l">
              <a:lnSpc>
                <a:spcPct val="112000"/>
              </a:lnSpc>
            </a:pPr>
            <a:r>
              <a:rPr lang="en-US" altLang="zh-CN" sz="3200" b="1" dirty="0">
                <a:solidFill>
                  <a:schemeClr val="bg1"/>
                </a:solidFill>
                <a:ea typeface="微软雅黑" panose="020B0503020204020204" pitchFamily="34" charset="-122"/>
              </a:rPr>
              <a:t>Hypocrites! Well did Isaiah prophesy about you, saying:</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这百姓用嘴唇尊敬我，心却远离我，</a:t>
            </a:r>
          </a:p>
          <a:p>
            <a:pPr algn="l">
              <a:lnSpc>
                <a:spcPct val="112000"/>
              </a:lnSpc>
            </a:pPr>
            <a:r>
              <a:rPr lang="en-US" altLang="zh-CN" sz="3200" b="1" dirty="0">
                <a:solidFill>
                  <a:schemeClr val="bg1"/>
                </a:solidFill>
                <a:ea typeface="微软雅黑" panose="020B0503020204020204" pitchFamily="34" charset="-122"/>
              </a:rPr>
              <a:t>"These people draw near to Me with their mouth, And honor Me with their lips, But their heart is far from Me.</a:t>
            </a:r>
          </a:p>
        </p:txBody>
      </p:sp>
    </p:spTree>
    <p:extLst>
      <p:ext uri="{BB962C8B-B14F-4D97-AF65-F5344CB8AC3E}">
        <p14:creationId xmlns:p14="http://schemas.microsoft.com/office/powerpoint/2010/main" val="1153844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en-US" altLang="zh-CN" sz="3200" b="1" u="sng" dirty="0">
                <a:solidFill>
                  <a:schemeClr val="bg1"/>
                </a:solidFill>
                <a:ea typeface="微软雅黑" panose="020B0503020204020204" pitchFamily="34" charset="-122"/>
              </a:rPr>
              <a:t>9:16-17】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没有人把新布补在旧衣服上，因为所补上的反带坏了那衣服，破的就更大了；</a:t>
            </a:r>
          </a:p>
          <a:p>
            <a:pPr algn="l">
              <a:lnSpc>
                <a:spcPct val="112000"/>
              </a:lnSpc>
            </a:pPr>
            <a:r>
              <a:rPr lang="en-US" altLang="zh-CN" sz="3200" b="1" dirty="0">
                <a:solidFill>
                  <a:schemeClr val="bg1"/>
                </a:solidFill>
                <a:ea typeface="微软雅黑" panose="020B0503020204020204" pitchFamily="34" charset="-122"/>
              </a:rPr>
              <a:t>No one puts a piece of </a:t>
            </a:r>
            <a:r>
              <a:rPr lang="en-US" altLang="zh-CN" sz="3200" b="1" dirty="0" err="1">
                <a:solidFill>
                  <a:schemeClr val="bg1"/>
                </a:solidFill>
                <a:ea typeface="微软雅黑" panose="020B0503020204020204" pitchFamily="34" charset="-122"/>
              </a:rPr>
              <a:t>unshrunk</a:t>
            </a:r>
            <a:r>
              <a:rPr lang="en-US" altLang="zh-CN" sz="3200" b="1" dirty="0">
                <a:solidFill>
                  <a:schemeClr val="bg1"/>
                </a:solidFill>
                <a:ea typeface="微软雅黑" panose="020B0503020204020204" pitchFamily="34" charset="-122"/>
              </a:rPr>
              <a:t> cloth on an old garment; for the patch pulls away from the garment, and the tear is made worse.</a:t>
            </a:r>
            <a:endParaRPr lang="en-US" altLang="zh-CN" sz="3200" b="1" u="sng" dirty="0">
              <a:solidFill>
                <a:schemeClr val="bg1"/>
              </a:solidFill>
              <a:ea typeface="微软雅黑" panose="020B0503020204020204" pitchFamily="34" charset="-122"/>
            </a:endParaRP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83058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en-US" altLang="zh-CN" sz="3200" b="1" u="sng" dirty="0">
                <a:solidFill>
                  <a:schemeClr val="bg1"/>
                </a:solidFill>
                <a:ea typeface="微软雅黑" panose="020B0503020204020204" pitchFamily="34" charset="-122"/>
              </a:rPr>
              <a:t>9:16-17】</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也没有人把新酒装在旧皮袋里，若是这样，皮袋就裂开，酒漏出来，连皮袋也坏了。惟独把新酒装在新皮袋里，两样就都保全了。” </a:t>
            </a:r>
          </a:p>
          <a:p>
            <a:pPr algn="l">
              <a:lnSpc>
                <a:spcPct val="112000"/>
              </a:lnSpc>
            </a:pPr>
            <a:r>
              <a:rPr lang="en-US" altLang="zh-CN" sz="3200" b="1" dirty="0">
                <a:solidFill>
                  <a:schemeClr val="bg1"/>
                </a:solidFill>
                <a:ea typeface="微软雅黑" panose="020B0503020204020204" pitchFamily="34" charset="-122"/>
              </a:rPr>
              <a:t>Nor do they put new wine into old wineskins, or else the wineskins break, the wine is spilled, and the wineskins are ruined. But they put new wine into new wineskins, and both are preserved."</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9935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7:6】</a:t>
            </a:r>
          </a:p>
          <a:p>
            <a:pPr algn="l">
              <a:lnSpc>
                <a:spcPct val="112000"/>
              </a:lnSpc>
            </a:pPr>
            <a:r>
              <a:rPr lang="zh-CN" altLang="en-US" sz="3200" b="1" dirty="0">
                <a:solidFill>
                  <a:srgbClr val="FFFF00"/>
                </a:solidFill>
                <a:ea typeface="微软雅黑" panose="020B0503020204020204" pitchFamily="34" charset="-122"/>
              </a:rPr>
              <a:t>但我们既然在捆我们的律法上死了，现今就脱离了律法，叫我们服侍主，要按着心灵的新样（“心灵”或作“圣灵”），不按着仪文的旧样。</a:t>
            </a:r>
          </a:p>
          <a:p>
            <a:pPr algn="l">
              <a:lnSpc>
                <a:spcPct val="112000"/>
              </a:lnSpc>
            </a:pPr>
            <a:r>
              <a:rPr lang="en-US" altLang="zh-CN" sz="3200" b="1" dirty="0">
                <a:solidFill>
                  <a:schemeClr val="bg1"/>
                </a:solidFill>
                <a:ea typeface="微软雅黑" panose="020B0503020204020204" pitchFamily="34" charset="-122"/>
              </a:rPr>
              <a:t>But now we have been delivered from the law, having died to what we were held by, so that we should serve in the newness of the Spirit and not in the oldness of the letter.</a:t>
            </a:r>
          </a:p>
        </p:txBody>
      </p:sp>
    </p:spTree>
    <p:extLst>
      <p:ext uri="{BB962C8B-B14F-4D97-AF65-F5344CB8AC3E}">
        <p14:creationId xmlns:p14="http://schemas.microsoft.com/office/powerpoint/2010/main" val="1200951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John 3:16-18】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主为我们舍命，我们从此就知道何为爱，我们也当为弟兄舍命。</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By this we know love, because He laid down His life for us. And we also ought to lay down our lives for the brethren.</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凡有世上财物的，看见弟兄穷乏，却塞住怜恤的心，爱　神的心怎能存在他里面呢？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whoever has this world’s goods, and sees his brother in need, and shuts up his heart from him, how does the love of God abide in him?</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20864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John 3:16-18】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小子们哪，我们相爱，不要只在言语和舌头上，总要在行为和诚实上。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My little children, let us not love in word or in tongue, but in deed and in truth.</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47934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5:5-8】</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盼望不至于羞耻；因为所赐给我们的圣灵将　神的爱浇灌在我们心里。</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hope does not disappoint, because the love of God has been poured out in our hearts by the Holy Spirit who was given to us.</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因我们还软弱的时候，基督就按所定的日期为罪人死。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when we were still without strength, in due time Christ died for the ungodly.</a:t>
            </a:r>
          </a:p>
        </p:txBody>
      </p:sp>
    </p:spTree>
    <p:extLst>
      <p:ext uri="{BB962C8B-B14F-4D97-AF65-F5344CB8AC3E}">
        <p14:creationId xmlns:p14="http://schemas.microsoft.com/office/powerpoint/2010/main" val="2717027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5:5-8】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2359825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心灵的新样</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Newness of the Spirit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1/11/2025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7:6】</a:t>
            </a:r>
          </a:p>
          <a:p>
            <a:pPr algn="l">
              <a:lnSpc>
                <a:spcPct val="112000"/>
              </a:lnSpc>
            </a:pPr>
            <a:r>
              <a:rPr lang="zh-CN" altLang="en-US" sz="3200" b="1" dirty="0">
                <a:solidFill>
                  <a:srgbClr val="FFFF00"/>
                </a:solidFill>
                <a:ea typeface="微软雅黑" panose="020B0503020204020204" pitchFamily="34" charset="-122"/>
              </a:rPr>
              <a:t>但我们既然在捆我们的律法上死了，现今就脱离了律法，叫我们服侍主，要按着心灵的新样（“心灵”或作“圣灵”），不按着仪文的旧样。</a:t>
            </a:r>
          </a:p>
          <a:p>
            <a:pPr algn="l">
              <a:lnSpc>
                <a:spcPct val="112000"/>
              </a:lnSpc>
            </a:pPr>
            <a:r>
              <a:rPr lang="en-US" altLang="zh-CN" sz="3200" b="1" dirty="0">
                <a:solidFill>
                  <a:schemeClr val="bg1"/>
                </a:solidFill>
                <a:ea typeface="微软雅黑" panose="020B0503020204020204" pitchFamily="34" charset="-122"/>
              </a:rPr>
              <a:t>But now we have been delivered from the law, having died to what we were held by, so that we should serve in the newness of the Spirit and not in the oldness of the letter.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7725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5:5-8】</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26:3】</a:t>
            </a:r>
          </a:p>
          <a:p>
            <a:pPr algn="l">
              <a:lnSpc>
                <a:spcPct val="112000"/>
              </a:lnSpc>
            </a:pPr>
            <a:r>
              <a:rPr lang="zh-CN" altLang="en-US" sz="3200" b="1" dirty="0">
                <a:solidFill>
                  <a:srgbClr val="FFFF00"/>
                </a:solidFill>
                <a:ea typeface="微软雅黑" panose="020B0503020204020204" pitchFamily="34" charset="-122"/>
              </a:rPr>
              <a:t>因为你的慈爱常在我眼前，我也按你的真理而行。</a:t>
            </a:r>
          </a:p>
          <a:p>
            <a:pPr algn="l">
              <a:lnSpc>
                <a:spcPct val="112000"/>
              </a:lnSpc>
            </a:pPr>
            <a:r>
              <a:rPr lang="en-US" altLang="zh-CN" sz="3200" b="1" dirty="0">
                <a:solidFill>
                  <a:schemeClr val="bg1"/>
                </a:solidFill>
                <a:ea typeface="微软雅黑" panose="020B0503020204020204" pitchFamily="34" charset="-122"/>
              </a:rPr>
              <a:t>For Your loving kindness is before my eyes, And I have walked in Your truth.</a:t>
            </a:r>
          </a:p>
        </p:txBody>
      </p:sp>
    </p:spTree>
    <p:extLst>
      <p:ext uri="{BB962C8B-B14F-4D97-AF65-F5344CB8AC3E}">
        <p14:creationId xmlns:p14="http://schemas.microsoft.com/office/powerpoint/2010/main" val="732465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7:6】</a:t>
            </a:r>
          </a:p>
          <a:p>
            <a:pPr algn="l">
              <a:lnSpc>
                <a:spcPct val="112000"/>
              </a:lnSpc>
            </a:pPr>
            <a:r>
              <a:rPr lang="zh-CN" altLang="en-US" sz="3000" b="1" dirty="0">
                <a:solidFill>
                  <a:srgbClr val="FFFF00"/>
                </a:solidFill>
                <a:ea typeface="微软雅黑" panose="020B0503020204020204" pitchFamily="34" charset="-122"/>
              </a:rPr>
              <a:t>但我们既然在捆我们的律法上死了，现今就脱离了律法，叫我们服侍主，要按着心灵的新样（“心灵”或作“圣灵”），不按着仪文的旧样。</a:t>
            </a:r>
          </a:p>
          <a:p>
            <a:pPr algn="l">
              <a:lnSpc>
                <a:spcPct val="112000"/>
              </a:lnSpc>
            </a:pPr>
            <a:r>
              <a:rPr lang="en-US" altLang="zh-CN" sz="3000" b="1" dirty="0">
                <a:solidFill>
                  <a:schemeClr val="bg1"/>
                </a:solidFill>
                <a:ea typeface="微软雅黑" panose="020B0503020204020204" pitchFamily="34" charset="-122"/>
              </a:rPr>
              <a:t>But now we have been delivered from the law, having died to what we were held by, so that we should serve in the newness of the Spirit and not in the oldness of the letter.</a:t>
            </a: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18:11-12】</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法利赛人站着，自言自语地祷告说：‘　神啊，我感谢你，我不像别人勒索、不义、奸淫，也不像这个税吏。</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 Pharisee stood and prayed thus with himself, ‘God, I thank You that I am not like other men—</a:t>
            </a:r>
            <a:r>
              <a:rPr lang="en-US" altLang="zh-CN" sz="3000" b="1" dirty="0" err="1">
                <a:solidFill>
                  <a:schemeClr val="bg1"/>
                </a:solidFill>
                <a:ea typeface="微软雅黑" panose="020B0503020204020204" pitchFamily="34" charset="-122"/>
              </a:rPr>
              <a:t>extortioners</a:t>
            </a:r>
            <a:r>
              <a:rPr lang="en-US" altLang="zh-CN" sz="3000" b="1" dirty="0">
                <a:solidFill>
                  <a:schemeClr val="bg1"/>
                </a:solidFill>
                <a:ea typeface="微软雅黑" panose="020B0503020204020204" pitchFamily="34" charset="-122"/>
              </a:rPr>
              <a:t>, unjust, adulterers, or even as this tax collector.</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我一个礼拜禁食两次，凡我所得的，都捐上十分之一。’</a:t>
            </a:r>
          </a:p>
          <a:p>
            <a:pPr algn="l">
              <a:lnSpc>
                <a:spcPct val="112000"/>
              </a:lnSpc>
            </a:pPr>
            <a:r>
              <a:rPr lang="en-US" altLang="zh-CN" sz="3000" b="1" dirty="0">
                <a:solidFill>
                  <a:schemeClr val="bg1"/>
                </a:solidFill>
                <a:ea typeface="微软雅黑" panose="020B0503020204020204" pitchFamily="34" charset="-122"/>
              </a:rPr>
              <a:t>I fast twice a week; I give tithes of all that I possess.’</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9:9-17】</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耶稣从那里往前走，看见一个人名叫马太，坐在税关上，就对他说：“你跟从我来。”他就起来，跟从了耶稣。</a:t>
            </a:r>
            <a:r>
              <a:rPr lang="en-US" altLang="zh-CN" sz="3200" b="1" dirty="0">
                <a:solidFill>
                  <a:schemeClr val="bg1"/>
                </a:solidFill>
                <a:ea typeface="微软雅黑" panose="020B0503020204020204" pitchFamily="34" charset="-122"/>
              </a:rPr>
              <a:t>As Jesus passed on from there, He saw a man named Matthew sitting at the tax office. And He said to him, “Follow Me.” So he arose and followed Him.</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耶稣在屋里坐席的时候，有好些税吏和罪人来，与耶稣和祂的门徒一同坐席。</a:t>
            </a:r>
          </a:p>
          <a:p>
            <a:pPr algn="l">
              <a:lnSpc>
                <a:spcPct val="100000"/>
              </a:lnSpc>
            </a:pPr>
            <a:r>
              <a:rPr lang="en-US" altLang="zh-CN" sz="3200" b="1" dirty="0">
                <a:solidFill>
                  <a:schemeClr val="bg1"/>
                </a:solidFill>
                <a:ea typeface="微软雅黑" panose="020B0503020204020204" pitchFamily="34" charset="-122"/>
              </a:rPr>
              <a:t>Now it happened, as Jesus sat at the table in the house, that behold, many tax collectors and sinners came and sat down with Him and His disciples.</a:t>
            </a:r>
          </a:p>
        </p:txBody>
      </p:sp>
    </p:spTree>
    <p:extLst>
      <p:ext uri="{BB962C8B-B14F-4D97-AF65-F5344CB8AC3E}">
        <p14:creationId xmlns:p14="http://schemas.microsoft.com/office/powerpoint/2010/main" val="251178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9:9-17】</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法利赛人看见，就对耶稣的门徒说：“你们的先生为什么和税吏并罪人一同吃饭呢？” </a:t>
            </a:r>
          </a:p>
          <a:p>
            <a:pPr algn="l">
              <a:lnSpc>
                <a:spcPct val="112000"/>
              </a:lnSpc>
            </a:pPr>
            <a:r>
              <a:rPr lang="en-US" altLang="zh-CN" sz="3200" b="1" dirty="0">
                <a:solidFill>
                  <a:schemeClr val="bg1"/>
                </a:solidFill>
                <a:ea typeface="微软雅黑" panose="020B0503020204020204" pitchFamily="34" charset="-122"/>
              </a:rPr>
              <a:t>And when the Pharisees saw it, they said to His disciples, "Why does your Teacher eat with tax collectors and sinners?"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耶稣听见，就说：“康健的人用不着医生，有病的人才用得着。</a:t>
            </a:r>
          </a:p>
          <a:p>
            <a:pPr algn="l">
              <a:lnSpc>
                <a:spcPct val="112000"/>
              </a:lnSpc>
            </a:pPr>
            <a:r>
              <a:rPr lang="en-US" altLang="zh-CN" sz="3200" b="1" dirty="0">
                <a:solidFill>
                  <a:schemeClr val="bg1"/>
                </a:solidFill>
                <a:ea typeface="微软雅黑" panose="020B0503020204020204" pitchFamily="34" charset="-122"/>
              </a:rPr>
              <a:t>When Jesus heard that, He said to them, "Those who are well have no need of a physician, but those who are sick.</a:t>
            </a:r>
          </a:p>
        </p:txBody>
      </p:sp>
    </p:spTree>
    <p:extLst>
      <p:ext uri="{BB962C8B-B14F-4D97-AF65-F5344CB8AC3E}">
        <p14:creationId xmlns:p14="http://schemas.microsoft.com/office/powerpoint/2010/main" val="2927793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9:9-17】</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经上说：‘我喜爱怜恤，不喜爱祭祀。’这句话的意思，你们且去揣摩。我来本不是召义人，乃是召罪人。” </a:t>
            </a:r>
            <a:r>
              <a:rPr lang="en-US" altLang="zh-CN" sz="3200" b="1" dirty="0">
                <a:solidFill>
                  <a:schemeClr val="bg1"/>
                </a:solidFill>
                <a:ea typeface="微软雅黑" panose="020B0503020204020204" pitchFamily="34" charset="-122"/>
              </a:rPr>
              <a:t>But go and learn what this means: "I desire mercy and not sacrifice.' For I did not come to call the righteous, but sinners, to repentance."</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那时，约翰的门徒来见耶稣，说：“我们和法利赛人常常禁食，你的门徒倒不禁食，这是为什么呢？” </a:t>
            </a:r>
          </a:p>
          <a:p>
            <a:pPr algn="l">
              <a:lnSpc>
                <a:spcPct val="100000"/>
              </a:lnSpc>
            </a:pPr>
            <a:r>
              <a:rPr lang="en-US" altLang="zh-CN" sz="3200" b="1" dirty="0">
                <a:solidFill>
                  <a:schemeClr val="bg1"/>
                </a:solidFill>
                <a:ea typeface="微软雅黑" panose="020B0503020204020204" pitchFamily="34" charset="-122"/>
              </a:rPr>
              <a:t>Then the disciples of John came to Him, saying, "Why do we and the Pharisees fast often, but Your disciples do not fast?"</a:t>
            </a:r>
          </a:p>
        </p:txBody>
      </p:sp>
    </p:spTree>
    <p:extLst>
      <p:ext uri="{BB962C8B-B14F-4D97-AF65-F5344CB8AC3E}">
        <p14:creationId xmlns:p14="http://schemas.microsoft.com/office/powerpoint/2010/main" val="3398747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9:9-17】</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耶稣对他们说：“新郎和陪伴之人同在的时候，陪伴之人岂能哀恸呢？但日子将到，新郎要离开他们，那时候他们就要禁食。</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Jesus said to them, "Can the friends of the bridegroom mourn as long as the bridegroom is with them? But the days will come when the bridegroom will be taken away from them, and then they will fast.</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没有人把新布补在旧衣服上，因为所补上的反带坏了那衣服，破的就更大了；</a:t>
            </a:r>
            <a:r>
              <a:rPr lang="en-US" altLang="zh-CN" sz="3000" b="1" dirty="0">
                <a:solidFill>
                  <a:schemeClr val="bg1"/>
                </a:solidFill>
                <a:ea typeface="微软雅黑" panose="020B0503020204020204" pitchFamily="34" charset="-122"/>
              </a:rPr>
              <a:t>No one puts a piece of </a:t>
            </a:r>
            <a:r>
              <a:rPr lang="en-US" altLang="zh-CN" sz="3000" b="1" dirty="0" err="1">
                <a:solidFill>
                  <a:schemeClr val="bg1"/>
                </a:solidFill>
                <a:ea typeface="微软雅黑" panose="020B0503020204020204" pitchFamily="34" charset="-122"/>
              </a:rPr>
              <a:t>unshrunk</a:t>
            </a:r>
            <a:r>
              <a:rPr lang="en-US" altLang="zh-CN" sz="3000" b="1" dirty="0">
                <a:solidFill>
                  <a:schemeClr val="bg1"/>
                </a:solidFill>
                <a:ea typeface="微软雅黑" panose="020B0503020204020204" pitchFamily="34" charset="-122"/>
              </a:rPr>
              <a:t> cloth on an old garment; for the patch pulls away from the garment, and the tear is made worse.</a:t>
            </a:r>
          </a:p>
        </p:txBody>
      </p:sp>
    </p:spTree>
    <p:extLst>
      <p:ext uri="{BB962C8B-B14F-4D97-AF65-F5344CB8AC3E}">
        <p14:creationId xmlns:p14="http://schemas.microsoft.com/office/powerpoint/2010/main" val="995998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9:9-17】</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也没有人把新酒装在旧皮袋里，若是这样，皮袋就裂开，酒漏出来，连皮袋也坏了。惟独把新酒装在新皮袋里，两样就都保全了。” </a:t>
            </a:r>
          </a:p>
          <a:p>
            <a:pPr algn="l">
              <a:lnSpc>
                <a:spcPct val="112000"/>
              </a:lnSpc>
            </a:pPr>
            <a:r>
              <a:rPr lang="en-US" altLang="zh-CN" sz="3200" b="1" dirty="0">
                <a:solidFill>
                  <a:schemeClr val="bg1"/>
                </a:solidFill>
                <a:ea typeface="微软雅黑" panose="020B0503020204020204" pitchFamily="34" charset="-122"/>
              </a:rPr>
              <a:t>Nor do they put new wine into old wineskins, or else the wineskins break, the wine is spilled, and the wineskins are ruined. But they put new wine into new wineskins, and both are preserved."</a:t>
            </a:r>
          </a:p>
        </p:txBody>
      </p:sp>
    </p:spTree>
    <p:extLst>
      <p:ext uri="{BB962C8B-B14F-4D97-AF65-F5344CB8AC3E}">
        <p14:creationId xmlns:p14="http://schemas.microsoft.com/office/powerpoint/2010/main" val="3213989725"/>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44070</TotalTime>
  <Words>2193</Words>
  <Application>Microsoft Office PowerPoint</Application>
  <PresentationFormat>On-screen Show (4:3)</PresentationFormat>
  <Paragraphs>80</Paragraphs>
  <Slides>21</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21</vt:i4>
      </vt:variant>
    </vt:vector>
  </HeadingPairs>
  <TitlesOfParts>
    <vt:vector size="31"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心灵的新样 The Newness of the Spirit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696</cp:revision>
  <dcterms:created xsi:type="dcterms:W3CDTF">2005-10-06T16:33:29Z</dcterms:created>
  <dcterms:modified xsi:type="dcterms:W3CDTF">2026-01-11T19:01:23Z</dcterms:modified>
</cp:coreProperties>
</file>