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15" r:id="rId2"/>
  </p:sldMasterIdLst>
  <p:notesMasterIdLst>
    <p:notesMasterId r:id="rId22"/>
  </p:notesMasterIdLst>
  <p:sldIdLst>
    <p:sldId id="2214" r:id="rId3"/>
    <p:sldId id="3707" r:id="rId4"/>
    <p:sldId id="4115" r:id="rId5"/>
    <p:sldId id="4051" r:id="rId6"/>
    <p:sldId id="4116" r:id="rId7"/>
    <p:sldId id="4061" r:id="rId8"/>
    <p:sldId id="4117" r:id="rId9"/>
    <p:sldId id="4118" r:id="rId10"/>
    <p:sldId id="4119" r:id="rId11"/>
    <p:sldId id="4095" r:id="rId12"/>
    <p:sldId id="4062" r:id="rId13"/>
    <p:sldId id="4083" r:id="rId14"/>
    <p:sldId id="4096" r:id="rId15"/>
    <p:sldId id="4063" r:id="rId16"/>
    <p:sldId id="4084" r:id="rId17"/>
    <p:sldId id="4097" r:id="rId18"/>
    <p:sldId id="4085" r:id="rId19"/>
    <p:sldId id="4098" r:id="rId20"/>
    <p:sldId id="4100"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4/5/2026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4/5/2026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4/5/2026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4/5/2026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4/5/2026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4/5/2026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4/5/2026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4/5/2026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4/5/2026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4/5/2026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4/5/2026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4/5/2026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4/5/2026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2026/4/5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与主耶稣同死同复活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Dead And Risen With Jesus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4/5/2026</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Peter 1:3】</a:t>
            </a:r>
          </a:p>
          <a:p>
            <a:pPr algn="l">
              <a:lnSpc>
                <a:spcPct val="112000"/>
              </a:lnSpc>
            </a:pPr>
            <a:r>
              <a:rPr lang="zh-CN" altLang="en-US" sz="3200" b="1" dirty="0">
                <a:solidFill>
                  <a:srgbClr val="FFFF00"/>
                </a:solidFill>
                <a:ea typeface="微软雅黑" panose="020B0503020204020204" pitchFamily="34" charset="-122"/>
              </a:rPr>
              <a:t>愿颂赞归于我们主耶稣基督的父　神，祂曾照自己的大怜悯，藉耶稣基督从死里复活，重生了我们，叫我们有活泼的盼望，</a:t>
            </a:r>
          </a:p>
          <a:p>
            <a:pPr algn="l">
              <a:lnSpc>
                <a:spcPct val="112000"/>
              </a:lnSpc>
            </a:pPr>
            <a:r>
              <a:rPr lang="en-US" altLang="zh-CN" sz="3200" b="1" dirty="0">
                <a:solidFill>
                  <a:schemeClr val="bg1"/>
                </a:solidFill>
                <a:ea typeface="微软雅黑" panose="020B0503020204020204" pitchFamily="34" charset="-122"/>
              </a:rPr>
              <a:t>Blessed be the God and Father of our Lord Jesus Christ, who according to His abundant mercy has begotten us again to a living hope through the resurrection of Jesus Christ from the dead,</a:t>
            </a:r>
          </a:p>
        </p:txBody>
      </p:sp>
    </p:spTree>
    <p:extLst>
      <p:ext uri="{BB962C8B-B14F-4D97-AF65-F5344CB8AC3E}">
        <p14:creationId xmlns:p14="http://schemas.microsoft.com/office/powerpoint/2010/main" val="122648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2:5-6a】</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当我们死在过犯中的时候，便叫我们与基督一同活过来（你们得救是本乎恩）。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even when we were dead in trespasses, made us alive together with Christ (by grace you have been saved),</a:t>
            </a:r>
          </a:p>
          <a:p>
            <a:pPr algn="l">
              <a:lnSpc>
                <a:spcPct val="112000"/>
              </a:lnSpc>
            </a:pPr>
            <a:r>
              <a:rPr lang="en-US" altLang="zh-CN" sz="3200" b="1" dirty="0">
                <a:solidFill>
                  <a:srgbClr val="FFFF00"/>
                </a:solidFill>
                <a:ea typeface="微软雅黑" panose="020B0503020204020204" pitchFamily="34" charset="-122"/>
              </a:rPr>
              <a:t>6a </a:t>
            </a:r>
            <a:r>
              <a:rPr lang="zh-CN" altLang="en-US" sz="3200" b="1" dirty="0">
                <a:solidFill>
                  <a:srgbClr val="FFFF00"/>
                </a:solidFill>
                <a:ea typeface="微软雅黑" panose="020B0503020204020204" pitchFamily="34" charset="-122"/>
              </a:rPr>
              <a:t>祂又叫我们与基督耶稣一同复活</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and raised us up together….</a:t>
            </a:r>
          </a:p>
        </p:txBody>
      </p:sp>
    </p:spTree>
    <p:extLst>
      <p:ext uri="{BB962C8B-B14F-4D97-AF65-F5344CB8AC3E}">
        <p14:creationId xmlns:p14="http://schemas.microsoft.com/office/powerpoint/2010/main" val="2887163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6:3-5,8】</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我们若在祂死的形状上与祂联合，也要在祂复活的形状上与祂联合。</a:t>
            </a:r>
          </a:p>
          <a:p>
            <a:pPr algn="l">
              <a:lnSpc>
                <a:spcPct val="112000"/>
              </a:lnSpc>
            </a:pPr>
            <a:r>
              <a:rPr lang="en-US" altLang="zh-CN" sz="3200" b="1" dirty="0">
                <a:solidFill>
                  <a:schemeClr val="bg1"/>
                </a:solidFill>
                <a:ea typeface="微软雅黑" panose="020B0503020204020204" pitchFamily="34" charset="-122"/>
              </a:rPr>
              <a:t>For if we have been united together in the likeness of His death, certainly we also shall be in the likeness of His resurrection,</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我们若是与基督同死，就信必与祂同活。</a:t>
            </a:r>
          </a:p>
          <a:p>
            <a:pPr algn="l">
              <a:lnSpc>
                <a:spcPct val="112000"/>
              </a:lnSpc>
            </a:pPr>
            <a:r>
              <a:rPr lang="en-US" altLang="zh-CN" sz="3200" b="1" dirty="0">
                <a:solidFill>
                  <a:schemeClr val="bg1"/>
                </a:solidFill>
                <a:ea typeface="微软雅黑" panose="020B0503020204020204" pitchFamily="34" charset="-122"/>
              </a:rPr>
              <a:t>Now if we died with Christ, we believe that we shall also live with Him,</a:t>
            </a:r>
          </a:p>
        </p:txBody>
      </p:sp>
    </p:spTree>
    <p:extLst>
      <p:ext uri="{BB962C8B-B14F-4D97-AF65-F5344CB8AC3E}">
        <p14:creationId xmlns:p14="http://schemas.microsoft.com/office/powerpoint/2010/main" val="2593516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15:37-39】</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耶稣大声喊叫，气就断了。</a:t>
            </a:r>
            <a:r>
              <a:rPr lang="en-US" altLang="zh-CN" sz="3200" b="1" dirty="0">
                <a:solidFill>
                  <a:schemeClr val="bg1"/>
                </a:solidFill>
                <a:ea typeface="微软雅黑" panose="020B0503020204020204" pitchFamily="34" charset="-122"/>
              </a:rPr>
              <a:t>And Jesus cried out with a loud voice, and breathed His last.</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殿里的幔子从上到下裂为两半。</a:t>
            </a:r>
            <a:r>
              <a:rPr lang="en-US" altLang="zh-CN" sz="3200" b="1" dirty="0">
                <a:solidFill>
                  <a:schemeClr val="bg1"/>
                </a:solidFill>
                <a:ea typeface="微软雅黑" panose="020B0503020204020204" pitchFamily="34" charset="-122"/>
              </a:rPr>
              <a:t>Then the veil of the temple was torn in two from top to bottom.</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对面站着的百夫长看见耶稣这样喊叫断气（有古卷无“喊叫”二字），就说：“这人真是　神的儿子！” </a:t>
            </a:r>
            <a:r>
              <a:rPr lang="en-US" altLang="zh-CN" sz="3200" b="1" dirty="0">
                <a:solidFill>
                  <a:schemeClr val="bg1"/>
                </a:solidFill>
                <a:ea typeface="微软雅黑" panose="020B0503020204020204" pitchFamily="34" charset="-122"/>
              </a:rPr>
              <a:t>So when the centurion, who stood opposite Him, saw that He cried out like this and breathed His last, he said, “Truly this Man was the Son of God!”</a:t>
            </a:r>
          </a:p>
        </p:txBody>
      </p:sp>
    </p:spTree>
    <p:extLst>
      <p:ext uri="{BB962C8B-B14F-4D97-AF65-F5344CB8AC3E}">
        <p14:creationId xmlns:p14="http://schemas.microsoft.com/office/powerpoint/2010/main" val="2805144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23:34】</a:t>
            </a:r>
          </a:p>
          <a:p>
            <a:pPr algn="l">
              <a:lnSpc>
                <a:spcPct val="112000"/>
              </a:lnSpc>
            </a:pPr>
            <a:r>
              <a:rPr lang="zh-CN" altLang="en-US" sz="3200" b="1" dirty="0">
                <a:solidFill>
                  <a:srgbClr val="FFFF00"/>
                </a:solidFill>
                <a:ea typeface="微软雅黑" panose="020B0503020204020204" pitchFamily="34" charset="-122"/>
              </a:rPr>
              <a:t>当下耶稣说：“父啊，赦免他们！因为他们所作的，他们不晓得。”兵丁就拈阄分祂的衣服。</a:t>
            </a:r>
          </a:p>
          <a:p>
            <a:pPr algn="l">
              <a:lnSpc>
                <a:spcPct val="112000"/>
              </a:lnSpc>
            </a:pPr>
            <a:r>
              <a:rPr lang="en-US" altLang="zh-CN" sz="3200" b="1" dirty="0">
                <a:solidFill>
                  <a:schemeClr val="bg1"/>
                </a:solidFill>
                <a:ea typeface="微软雅黑" panose="020B0503020204020204" pitchFamily="34" charset="-122"/>
              </a:rPr>
              <a:t>Then Jesus said, “Father, forgive them, for they do not know what they </a:t>
            </a:r>
            <a:r>
              <a:rPr lang="en-US" altLang="zh-CN" sz="3200" b="1" dirty="0" err="1">
                <a:solidFill>
                  <a:schemeClr val="bg1"/>
                </a:solidFill>
                <a:ea typeface="微软雅黑" panose="020B0503020204020204" pitchFamily="34" charset="-122"/>
              </a:rPr>
              <a:t>do.”And</a:t>
            </a:r>
            <a:r>
              <a:rPr lang="en-US" altLang="zh-CN" sz="3200" b="1" dirty="0">
                <a:solidFill>
                  <a:schemeClr val="bg1"/>
                </a:solidFill>
                <a:ea typeface="微软雅黑" panose="020B0503020204020204" pitchFamily="34" charset="-122"/>
              </a:rPr>
              <a:t> they divided His garments and cast lots.</a:t>
            </a:r>
          </a:p>
        </p:txBody>
      </p:sp>
    </p:spTree>
    <p:extLst>
      <p:ext uri="{BB962C8B-B14F-4D97-AF65-F5344CB8AC3E}">
        <p14:creationId xmlns:p14="http://schemas.microsoft.com/office/powerpoint/2010/main" val="1261868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5:6-8】</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因我们还软弱的时候，基督就按所定的日期为罪人死。</a:t>
            </a:r>
            <a:r>
              <a:rPr lang="en-US" altLang="zh-CN" sz="3200" b="1" dirty="0">
                <a:solidFill>
                  <a:schemeClr val="bg1"/>
                </a:solidFill>
                <a:ea typeface="微软雅黑" panose="020B0503020204020204" pitchFamily="34" charset="-122"/>
              </a:rPr>
              <a:t>For when we were still without strength, in due time Christ died for the ungodly.</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00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 </a:t>
            </a:r>
          </a:p>
        </p:txBody>
      </p:sp>
    </p:spTree>
    <p:extLst>
      <p:ext uri="{BB962C8B-B14F-4D97-AF65-F5344CB8AC3E}">
        <p14:creationId xmlns:p14="http://schemas.microsoft.com/office/powerpoint/2010/main" val="160221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8:29】</a:t>
            </a:r>
          </a:p>
          <a:p>
            <a:pPr algn="l">
              <a:lnSpc>
                <a:spcPct val="112000"/>
              </a:lnSpc>
            </a:pPr>
            <a:r>
              <a:rPr lang="zh-CN" altLang="en-US" sz="3200" b="1" dirty="0">
                <a:solidFill>
                  <a:srgbClr val="FFFF00"/>
                </a:solidFill>
                <a:ea typeface="微软雅黑" panose="020B0503020204020204" pitchFamily="34" charset="-122"/>
              </a:rPr>
              <a:t>因为祂预先所知道的人，就预先定下效法祂儿子的模样，使祂儿子在许多弟兄中作长子。</a:t>
            </a:r>
          </a:p>
          <a:p>
            <a:pPr algn="l">
              <a:lnSpc>
                <a:spcPct val="112000"/>
              </a:lnSpc>
            </a:pPr>
            <a:r>
              <a:rPr lang="en-US" altLang="zh-CN" sz="3200" b="1" dirty="0">
                <a:solidFill>
                  <a:schemeClr val="bg1"/>
                </a:solidFill>
                <a:ea typeface="微软雅黑" panose="020B0503020204020204" pitchFamily="34" charset="-122"/>
              </a:rPr>
              <a:t>[NASB] For those whom He foreknew, He also predestined to become conformed to the image of His Son, so that He would be the firstborn among many brethren;</a:t>
            </a:r>
          </a:p>
        </p:txBody>
      </p:sp>
    </p:spTree>
    <p:extLst>
      <p:ext uri="{BB962C8B-B14F-4D97-AF65-F5344CB8AC3E}">
        <p14:creationId xmlns:p14="http://schemas.microsoft.com/office/powerpoint/2010/main" val="1664948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3:10】</a:t>
            </a:r>
          </a:p>
          <a:p>
            <a:pPr algn="l">
              <a:lnSpc>
                <a:spcPct val="112000"/>
              </a:lnSpc>
            </a:pPr>
            <a:r>
              <a:rPr lang="zh-CN" altLang="en-US" sz="3200" b="1" dirty="0">
                <a:solidFill>
                  <a:srgbClr val="FFFF00"/>
                </a:solidFill>
                <a:ea typeface="微软雅黑" panose="020B0503020204020204" pitchFamily="34" charset="-122"/>
              </a:rPr>
              <a:t>使我认识基督，晓得祂复活的大能，并且晓得和祂一同受苦，效法祂的死。</a:t>
            </a:r>
          </a:p>
          <a:p>
            <a:pPr algn="l">
              <a:lnSpc>
                <a:spcPct val="112000"/>
              </a:lnSpc>
            </a:pPr>
            <a:r>
              <a:rPr lang="en-US" altLang="zh-CN" sz="3200" b="1" dirty="0">
                <a:solidFill>
                  <a:schemeClr val="bg1"/>
                </a:solidFill>
                <a:ea typeface="微软雅黑" panose="020B0503020204020204" pitchFamily="34" charset="-122"/>
              </a:rPr>
              <a:t>[NASB] that I may know Him and the power of His resurrection and the fellowship of His sufferings, being conformed to His death;</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a:t>
            </a:r>
          </a:p>
          <a:p>
            <a:pPr algn="l">
              <a:lnSpc>
                <a:spcPct val="112000"/>
              </a:lnSpc>
            </a:pPr>
            <a:r>
              <a:rPr lang="zh-CN" altLang="en-US" sz="3200" b="1" dirty="0">
                <a:solidFill>
                  <a:srgbClr val="FFFF00"/>
                </a:solidFill>
                <a:ea typeface="微软雅黑" panose="020B0503020204020204" pitchFamily="34" charset="-122"/>
              </a:rPr>
              <a:t>身上常带着耶稣的死，使耶稣的生也显明在我们身上。</a:t>
            </a:r>
            <a:r>
              <a:rPr lang="en-US" altLang="zh-CN" sz="3200" b="1" dirty="0">
                <a:solidFill>
                  <a:schemeClr val="bg1"/>
                </a:solidFill>
                <a:ea typeface="微软雅黑" panose="020B0503020204020204" pitchFamily="34" charset="-122"/>
              </a:rPr>
              <a:t>always carrying about in the body the dying of Jesus, so that the life of Jesus also may be manifested in our body.</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8147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6:3-5,8】</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我们若在祂死的形状上与祂联合，也要在祂复活的形状上与祂联合。</a:t>
            </a:r>
          </a:p>
          <a:p>
            <a:pPr algn="l">
              <a:lnSpc>
                <a:spcPct val="112000"/>
              </a:lnSpc>
            </a:pPr>
            <a:r>
              <a:rPr lang="en-US" altLang="zh-CN" sz="3200" b="1" dirty="0">
                <a:solidFill>
                  <a:schemeClr val="bg1"/>
                </a:solidFill>
                <a:ea typeface="微软雅黑" panose="020B0503020204020204" pitchFamily="34" charset="-122"/>
              </a:rPr>
              <a:t>For if we have been united together in the likeness of His death, certainly we also shall be in the likeness of His resurrection,</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我们若是与基督同死，就信必与祂同活。</a:t>
            </a:r>
          </a:p>
          <a:p>
            <a:pPr algn="l">
              <a:lnSpc>
                <a:spcPct val="112000"/>
              </a:lnSpc>
            </a:pPr>
            <a:r>
              <a:rPr lang="en-US" altLang="zh-CN" sz="3200" b="1" dirty="0">
                <a:solidFill>
                  <a:schemeClr val="bg1"/>
                </a:solidFill>
                <a:ea typeface="微软雅黑" panose="020B0503020204020204" pitchFamily="34" charset="-122"/>
              </a:rPr>
              <a:t>Now if we died with Christ, we believe that we shall also live with Him,</a:t>
            </a:r>
          </a:p>
        </p:txBody>
      </p:sp>
    </p:spTree>
    <p:extLst>
      <p:ext uri="{BB962C8B-B14F-4D97-AF65-F5344CB8AC3E}">
        <p14:creationId xmlns:p14="http://schemas.microsoft.com/office/powerpoint/2010/main" val="1550726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a:t>
            </a:r>
          </a:p>
          <a:p>
            <a:pPr algn="l">
              <a:lnSpc>
                <a:spcPct val="112000"/>
              </a:lnSpc>
            </a:pPr>
            <a:r>
              <a:rPr lang="zh-CN" altLang="en-US" sz="3200" b="1" dirty="0">
                <a:solidFill>
                  <a:srgbClr val="FFFF00"/>
                </a:solidFill>
                <a:ea typeface="微软雅黑" panose="020B0503020204020204" pitchFamily="34" charset="-122"/>
              </a:rPr>
              <a:t>身上常带着耶稣的死，使耶稣的生也显明在我们身上。</a:t>
            </a:r>
          </a:p>
          <a:p>
            <a:pPr algn="l">
              <a:lnSpc>
                <a:spcPct val="112000"/>
              </a:lnSpc>
            </a:pPr>
            <a:r>
              <a:rPr lang="en-US" altLang="zh-CN" sz="3200" b="1" dirty="0">
                <a:solidFill>
                  <a:schemeClr val="bg1"/>
                </a:solidFill>
                <a:ea typeface="微软雅黑" panose="020B0503020204020204" pitchFamily="34" charset="-122"/>
              </a:rPr>
              <a:t>always carrying about in the body the dying of Jesus, so that the life of Jesus also may be manifested in our body.</a:t>
            </a:r>
          </a:p>
        </p:txBody>
      </p:sp>
    </p:spTree>
    <p:extLst>
      <p:ext uri="{BB962C8B-B14F-4D97-AF65-F5344CB8AC3E}">
        <p14:creationId xmlns:p14="http://schemas.microsoft.com/office/powerpoint/2010/main" val="1278092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6:3-5,8】</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岂不知我们这受洗归入基督耶稣的人，是受洗归入祂的死吗？</a:t>
            </a:r>
            <a:r>
              <a:rPr lang="en-US" altLang="zh-CN" sz="3200" b="1" dirty="0">
                <a:solidFill>
                  <a:schemeClr val="bg1"/>
                </a:solidFill>
                <a:ea typeface="微软雅黑" panose="020B0503020204020204" pitchFamily="34" charset="-122"/>
              </a:rPr>
              <a:t>Or do you not know that as many of us as were baptized into Christ Jesus were baptized into His death?</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所以我们藉着洗礼归入死，和祂一同埋葬，原是叫我们一举一动有新生的样式，像基督藉着父的荣耀从死里复活一样。</a:t>
            </a:r>
          </a:p>
          <a:p>
            <a:pPr algn="l">
              <a:lnSpc>
                <a:spcPct val="100000"/>
              </a:lnSpc>
            </a:pPr>
            <a:r>
              <a:rPr lang="en-US" altLang="zh-CN" sz="3200" b="1" dirty="0">
                <a:solidFill>
                  <a:schemeClr val="bg1"/>
                </a:solidFill>
                <a:ea typeface="微软雅黑" panose="020B0503020204020204" pitchFamily="34" charset="-122"/>
              </a:rPr>
              <a:t>Therefore we were buried with Him through baptism into death, that just as Christ was raised from the dead by the glory of the Father, even so we also should walk in newness of life.</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6:3-5,8】</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我们若在祂死的形状上与祂联合，也要在祂复活的形状上与祂联合。</a:t>
            </a:r>
          </a:p>
          <a:p>
            <a:pPr algn="l">
              <a:lnSpc>
                <a:spcPct val="112000"/>
              </a:lnSpc>
            </a:pPr>
            <a:r>
              <a:rPr lang="en-US" altLang="zh-CN" sz="3200" b="1" dirty="0">
                <a:solidFill>
                  <a:schemeClr val="bg1"/>
                </a:solidFill>
                <a:ea typeface="微软雅黑" panose="020B0503020204020204" pitchFamily="34" charset="-122"/>
              </a:rPr>
              <a:t>For if we have been united together in the likeness of His death, certainly we also shall be in the likeness of His resurrection,</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我们若是与基督同死，就信必与祂同活。</a:t>
            </a:r>
          </a:p>
          <a:p>
            <a:pPr algn="l">
              <a:lnSpc>
                <a:spcPct val="112000"/>
              </a:lnSpc>
            </a:pPr>
            <a:r>
              <a:rPr lang="en-US" altLang="zh-CN" sz="3200" b="1" dirty="0">
                <a:solidFill>
                  <a:schemeClr val="bg1"/>
                </a:solidFill>
                <a:ea typeface="微软雅黑" panose="020B0503020204020204" pitchFamily="34" charset="-122"/>
              </a:rPr>
              <a:t>Now if we died with Christ, we believe that we shall also live with Him,</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076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15:14, 20-22】</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若基督没有复活，我们所传的便是枉然，你们所信的也是枉然，</a:t>
            </a:r>
          </a:p>
          <a:p>
            <a:pPr algn="l">
              <a:lnSpc>
                <a:spcPct val="112000"/>
              </a:lnSpc>
            </a:pPr>
            <a:r>
              <a:rPr lang="en-US" altLang="zh-CN" sz="3200" b="1" dirty="0">
                <a:solidFill>
                  <a:schemeClr val="bg1"/>
                </a:solidFill>
                <a:ea typeface="微软雅黑" panose="020B0503020204020204" pitchFamily="34" charset="-122"/>
              </a:rPr>
              <a:t>And if Christ is not risen, then our preaching is empty and your faith is also empty.</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但基督已经从死里复活，成为睡了之人初熟的果子。</a:t>
            </a:r>
          </a:p>
          <a:p>
            <a:pPr algn="l">
              <a:lnSpc>
                <a:spcPct val="112000"/>
              </a:lnSpc>
            </a:pPr>
            <a:r>
              <a:rPr lang="en-US" altLang="zh-CN" sz="3200" b="1" dirty="0">
                <a:solidFill>
                  <a:schemeClr val="bg1"/>
                </a:solidFill>
                <a:ea typeface="微软雅黑" panose="020B0503020204020204" pitchFamily="34" charset="-122"/>
              </a:rPr>
              <a:t>But now Christ is risen from the dead, and has become the </a:t>
            </a:r>
            <a:r>
              <a:rPr lang="en-US" altLang="zh-CN" sz="3200" b="1" dirty="0" err="1">
                <a:solidFill>
                  <a:schemeClr val="bg1"/>
                </a:solidFill>
                <a:ea typeface="微软雅黑" panose="020B0503020204020204" pitchFamily="34" charset="-122"/>
              </a:rPr>
              <a:t>firstfruits</a:t>
            </a:r>
            <a:r>
              <a:rPr lang="en-US" altLang="zh-CN" sz="3200" b="1" dirty="0">
                <a:solidFill>
                  <a:schemeClr val="bg1"/>
                </a:solidFill>
                <a:ea typeface="微软雅黑" panose="020B0503020204020204" pitchFamily="34" charset="-122"/>
              </a:rPr>
              <a:t> of those who have fallen asleep.</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94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15:14, 20-22】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死既是因一人而来，死人复活也是因一人而来。</a:t>
            </a:r>
          </a:p>
          <a:p>
            <a:pPr algn="l">
              <a:lnSpc>
                <a:spcPct val="112000"/>
              </a:lnSpc>
            </a:pPr>
            <a:r>
              <a:rPr lang="en-US" altLang="zh-CN" sz="3200" b="1" dirty="0">
                <a:solidFill>
                  <a:schemeClr val="bg1"/>
                </a:solidFill>
                <a:ea typeface="微软雅黑" panose="020B0503020204020204" pitchFamily="34" charset="-122"/>
              </a:rPr>
              <a:t>For since by man came death, by Man also came the resurrection of the dead.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在亚当里众人都死了，照样，在基督里众人也都要复活。</a:t>
            </a:r>
          </a:p>
          <a:p>
            <a:pPr algn="l">
              <a:lnSpc>
                <a:spcPct val="112000"/>
              </a:lnSpc>
            </a:pPr>
            <a:r>
              <a:rPr lang="en-US" altLang="zh-CN" sz="3200" b="1" dirty="0">
                <a:solidFill>
                  <a:schemeClr val="bg1"/>
                </a:solidFill>
                <a:ea typeface="微软雅黑" panose="020B0503020204020204" pitchFamily="34" charset="-122"/>
              </a:rPr>
              <a:t>For as in Adam all die, even so in Christ all shall be made alive.</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9081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在亚当里众人都死了，照样，在基督里众人也都要复活。</a:t>
            </a:r>
          </a:p>
          <a:p>
            <a:pPr algn="l">
              <a:lnSpc>
                <a:spcPct val="112000"/>
              </a:lnSpc>
            </a:pPr>
            <a:r>
              <a:rPr lang="en-US" altLang="zh-CN" sz="3200" b="1" dirty="0">
                <a:solidFill>
                  <a:schemeClr val="bg1"/>
                </a:solidFill>
                <a:ea typeface="微软雅黑" panose="020B0503020204020204" pitchFamily="34" charset="-122"/>
              </a:rPr>
              <a:t>For as in Adam all die, even so in Christ all shall be made alive.</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或有人问：“死人怎样复活，带着什么身体来呢？” </a:t>
            </a:r>
          </a:p>
          <a:p>
            <a:pPr algn="l">
              <a:lnSpc>
                <a:spcPct val="112000"/>
              </a:lnSpc>
            </a:pPr>
            <a:r>
              <a:rPr lang="en-US" altLang="zh-CN" sz="3200" b="1" dirty="0">
                <a:solidFill>
                  <a:schemeClr val="bg1"/>
                </a:solidFill>
                <a:ea typeface="微软雅黑" panose="020B0503020204020204" pitchFamily="34" charset="-122"/>
              </a:rPr>
              <a:t>But someone will say, “How are the dead raised up? And with what body do they come?”</a:t>
            </a:r>
          </a:p>
        </p:txBody>
      </p:sp>
    </p:spTree>
    <p:extLst>
      <p:ext uri="{BB962C8B-B14F-4D97-AF65-F5344CB8AC3E}">
        <p14:creationId xmlns:p14="http://schemas.microsoft.com/office/powerpoint/2010/main" val="1067647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a:t>
            </a:r>
          </a:p>
          <a:p>
            <a:pPr algn="l">
              <a:lnSpc>
                <a:spcPct val="112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死人复活也是这样：所种的是必朽坏的，复活的是不朽坏的；</a:t>
            </a:r>
          </a:p>
          <a:p>
            <a:pPr algn="l">
              <a:lnSpc>
                <a:spcPct val="112000"/>
              </a:lnSpc>
            </a:pPr>
            <a:r>
              <a:rPr lang="en-US" altLang="zh-CN" sz="3200" b="1" dirty="0">
                <a:solidFill>
                  <a:schemeClr val="bg1"/>
                </a:solidFill>
                <a:ea typeface="微软雅黑" panose="020B0503020204020204" pitchFamily="34" charset="-122"/>
              </a:rPr>
              <a:t>So also is the resurrection of the dead. The body is sown in corruption, it is raised in incorruption.</a:t>
            </a:r>
          </a:p>
          <a:p>
            <a:pPr algn="l">
              <a:lnSpc>
                <a:spcPct val="112000"/>
              </a:lnSpc>
            </a:pPr>
            <a:r>
              <a:rPr lang="en-US" altLang="zh-CN" sz="3200" b="1" dirty="0">
                <a:solidFill>
                  <a:srgbClr val="FFFF00"/>
                </a:solidFill>
                <a:ea typeface="微软雅黑" panose="020B0503020204020204" pitchFamily="34" charset="-122"/>
              </a:rPr>
              <a:t>43 </a:t>
            </a:r>
            <a:r>
              <a:rPr lang="zh-CN" altLang="en-US" sz="3200" b="1" dirty="0">
                <a:solidFill>
                  <a:srgbClr val="FFFF00"/>
                </a:solidFill>
                <a:ea typeface="微软雅黑" panose="020B0503020204020204" pitchFamily="34" charset="-122"/>
              </a:rPr>
              <a:t>所种的是羞辱的，复活的是荣耀的；所种的是软弱的，复活的是强壮的；</a:t>
            </a:r>
          </a:p>
          <a:p>
            <a:pPr algn="l">
              <a:lnSpc>
                <a:spcPct val="112000"/>
              </a:lnSpc>
            </a:pPr>
            <a:r>
              <a:rPr lang="en-US" altLang="zh-CN" sz="3200" b="1" dirty="0">
                <a:solidFill>
                  <a:schemeClr val="bg1"/>
                </a:solidFill>
                <a:ea typeface="微软雅黑" panose="020B0503020204020204" pitchFamily="34" charset="-122"/>
              </a:rPr>
              <a:t>It is sown in dishonor, it is raised in glory. It is sown in weakness, it is raised in power.</a:t>
            </a:r>
          </a:p>
        </p:txBody>
      </p:sp>
    </p:spTree>
    <p:extLst>
      <p:ext uri="{BB962C8B-B14F-4D97-AF65-F5344CB8AC3E}">
        <p14:creationId xmlns:p14="http://schemas.microsoft.com/office/powerpoint/2010/main" val="3144387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所种的是血气的身体，复活的是灵性的身体。若有血气的身体，也必有灵性的身体。</a:t>
            </a:r>
          </a:p>
          <a:p>
            <a:pPr algn="l">
              <a:lnSpc>
                <a:spcPct val="112000"/>
              </a:lnSpc>
            </a:pPr>
            <a:r>
              <a:rPr lang="en-US" altLang="zh-CN" sz="3200" b="1" dirty="0">
                <a:solidFill>
                  <a:schemeClr val="bg1"/>
                </a:solidFill>
                <a:ea typeface="微软雅黑" panose="020B0503020204020204" pitchFamily="34" charset="-122"/>
              </a:rPr>
              <a:t>It is sown a natural body, it is raised a spiritual body. There is a natural body, and there is a spiritual body.</a:t>
            </a:r>
          </a:p>
          <a:p>
            <a:pPr algn="l">
              <a:lnSpc>
                <a:spcPct val="112000"/>
              </a:lnSpc>
            </a:pPr>
            <a:r>
              <a:rPr lang="en-US" altLang="zh-CN" sz="3200" b="1" dirty="0">
                <a:solidFill>
                  <a:srgbClr val="FFFF00"/>
                </a:solidFill>
                <a:ea typeface="微软雅黑" panose="020B0503020204020204" pitchFamily="34" charset="-122"/>
              </a:rPr>
              <a:t>52 </a:t>
            </a:r>
            <a:r>
              <a:rPr lang="zh-CN" altLang="en-US" sz="3200" b="1" dirty="0">
                <a:solidFill>
                  <a:srgbClr val="FFFF00"/>
                </a:solidFill>
                <a:ea typeface="微软雅黑" panose="020B0503020204020204" pitchFamily="34" charset="-122"/>
              </a:rPr>
              <a:t>就在一霎时，眨眼之间，号筒末次吹响的时候；因号筒要响，死人要复活，成为不朽坏的，我们也要改变。</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in a moment, in the twinkling of an eye, at the last trumpet. For the trumpet will sound, and the dead will be raised incorruptible, and we shall be changed.</a:t>
            </a:r>
          </a:p>
        </p:txBody>
      </p:sp>
    </p:spTree>
    <p:extLst>
      <p:ext uri="{BB962C8B-B14F-4D97-AF65-F5344CB8AC3E}">
        <p14:creationId xmlns:p14="http://schemas.microsoft.com/office/powerpoint/2010/main" val="395687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a:t>
            </a:r>
          </a:p>
          <a:p>
            <a:pPr algn="l">
              <a:lnSpc>
                <a:spcPct val="112000"/>
              </a:lnSpc>
            </a:pPr>
            <a:r>
              <a:rPr lang="en-US" altLang="zh-CN" sz="3200" b="1" dirty="0">
                <a:solidFill>
                  <a:srgbClr val="FFFF00"/>
                </a:solidFill>
                <a:ea typeface="微软雅黑" panose="020B0503020204020204" pitchFamily="34" charset="-122"/>
              </a:rPr>
              <a:t>53 </a:t>
            </a:r>
            <a:r>
              <a:rPr lang="zh-CN" altLang="en-US" sz="3200" b="1" dirty="0">
                <a:solidFill>
                  <a:srgbClr val="FFFF00"/>
                </a:solidFill>
                <a:ea typeface="微软雅黑" panose="020B0503020204020204" pitchFamily="34" charset="-122"/>
              </a:rPr>
              <a:t>这必朽坏的总要变成不朽坏的（“变成”原文作“穿”。下同），这必死的总要变成不死的。</a:t>
            </a:r>
          </a:p>
          <a:p>
            <a:pPr algn="l">
              <a:lnSpc>
                <a:spcPct val="112000"/>
              </a:lnSpc>
            </a:pPr>
            <a:r>
              <a:rPr lang="en-US" altLang="zh-CN" sz="3200" b="1" dirty="0">
                <a:solidFill>
                  <a:schemeClr val="bg1"/>
                </a:solidFill>
                <a:ea typeface="微软雅黑" panose="020B0503020204020204" pitchFamily="34" charset="-122"/>
              </a:rPr>
              <a:t>For this corruptible must put on incorruption, and this mortal must put on immortality.</a:t>
            </a:r>
          </a:p>
          <a:p>
            <a:pPr algn="l">
              <a:lnSpc>
                <a:spcPct val="112000"/>
              </a:lnSpc>
            </a:pPr>
            <a:r>
              <a:rPr lang="en-US" altLang="zh-CN" sz="3200" b="1" dirty="0">
                <a:solidFill>
                  <a:srgbClr val="FFFF00"/>
                </a:solidFill>
                <a:ea typeface="微软雅黑" panose="020B0503020204020204" pitchFamily="34" charset="-122"/>
              </a:rPr>
              <a:t>54 </a:t>
            </a:r>
            <a:r>
              <a:rPr lang="zh-CN" altLang="en-US" sz="3200" b="1" dirty="0">
                <a:solidFill>
                  <a:srgbClr val="FFFF00"/>
                </a:solidFill>
                <a:ea typeface="微软雅黑" panose="020B0503020204020204" pitchFamily="34" charset="-122"/>
              </a:rPr>
              <a:t>这必朽坏的既变成不朽坏的，这必死的既变成不死的，那时经上所记“死被得胜吞灭”的话就应验了。</a:t>
            </a:r>
            <a:r>
              <a:rPr lang="en-US" altLang="zh-CN" sz="3200" b="1" dirty="0">
                <a:solidFill>
                  <a:schemeClr val="bg1"/>
                </a:solidFill>
                <a:ea typeface="微软雅黑" panose="020B0503020204020204" pitchFamily="34" charset="-122"/>
              </a:rPr>
              <a:t>So when this corruptible has put on incorruption, and this mortal has put on immortality, then shall be brought to pass the saying that is written: “Death is swallowed up in victory.”</a:t>
            </a:r>
          </a:p>
        </p:txBody>
      </p:sp>
    </p:spTree>
    <p:extLst>
      <p:ext uri="{BB962C8B-B14F-4D97-AF65-F5344CB8AC3E}">
        <p14:creationId xmlns:p14="http://schemas.microsoft.com/office/powerpoint/2010/main" val="330683850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71770</TotalTime>
  <Words>2020</Words>
  <Application>Microsoft Office PowerPoint</Application>
  <PresentationFormat>On-screen Show (4:3)</PresentationFormat>
  <Paragraphs>84</Paragraphs>
  <Slides>19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微软雅黑</vt:lpstr>
      <vt:lpstr>Arial</vt:lpstr>
      <vt:lpstr>Calibri</vt:lpstr>
      <vt:lpstr>Calibri Light</vt:lpstr>
      <vt:lpstr>Garamond</vt:lpstr>
      <vt:lpstr>3_Office Theme</vt:lpstr>
      <vt:lpstr>Office 主题</vt:lpstr>
      <vt:lpstr>与主耶稣同死同复活   Dead And Risen With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756</cp:revision>
  <dcterms:created xsi:type="dcterms:W3CDTF">2005-10-06T16:33:29Z</dcterms:created>
  <dcterms:modified xsi:type="dcterms:W3CDTF">2026-04-05T18:24:17Z</dcterms:modified>
</cp:coreProperties>
</file>